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6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89" r:id="rId4"/>
    <p:sldMasterId id="2147483690"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Lst>
  <p:sldSz cy="5143500" cx="9144000"/>
  <p:notesSz cx="6858000" cy="9144000"/>
  <p:embeddedFontLst>
    <p:embeddedFont>
      <p:font typeface="IBM Plex Sans"/>
      <p:regular r:id="rId69"/>
      <p:bold r:id="rId70"/>
      <p:italic r:id="rId71"/>
      <p:boldItalic r:id="rId72"/>
    </p:embeddedFont>
    <p:embeddedFont>
      <p:font typeface="IBM Plex Sans Light"/>
      <p:regular r:id="rId73"/>
      <p:bold r:id="rId74"/>
      <p:italic r:id="rId75"/>
      <p:boldItalic r:id="rId76"/>
    </p:embeddedFont>
    <p:embeddedFont>
      <p:font typeface="Roboto"/>
      <p:regular r:id="rId77"/>
      <p:bold r:id="rId78"/>
      <p:italic r:id="rId79"/>
      <p:boldItalic r:id="rId80"/>
    </p:embeddedFont>
    <p:embeddedFont>
      <p:font typeface="Nunito"/>
      <p:regular r:id="rId81"/>
      <p:bold r:id="rId82"/>
      <p:italic r:id="rId83"/>
      <p:boldItalic r:id="rId84"/>
    </p:embeddedFont>
    <p:embeddedFont>
      <p:font typeface="Helvetica Neue"/>
      <p:regular r:id="rId85"/>
      <p:bold r:id="rId86"/>
      <p:italic r:id="rId87"/>
      <p:boldItalic r:id="rId88"/>
    </p:embeddedFont>
    <p:embeddedFont>
      <p:font typeface="Open Sans"/>
      <p:regular r:id="rId89"/>
      <p:bold r:id="rId90"/>
      <p:italic r:id="rId91"/>
      <p:boldItalic r:id="rId9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84" Type="http://schemas.openxmlformats.org/officeDocument/2006/relationships/font" Target="fonts/Nunito-boldItalic.fntdata"/><Relationship Id="rId83" Type="http://schemas.openxmlformats.org/officeDocument/2006/relationships/font" Target="fonts/Nunito-italic.fntdata"/><Relationship Id="rId42" Type="http://schemas.openxmlformats.org/officeDocument/2006/relationships/slide" Target="slides/slide36.xml"/><Relationship Id="rId86" Type="http://schemas.openxmlformats.org/officeDocument/2006/relationships/font" Target="fonts/HelveticaNeue-bold.fntdata"/><Relationship Id="rId41" Type="http://schemas.openxmlformats.org/officeDocument/2006/relationships/slide" Target="slides/slide35.xml"/><Relationship Id="rId85" Type="http://schemas.openxmlformats.org/officeDocument/2006/relationships/font" Target="fonts/HelveticaNeue-regular.fntdata"/><Relationship Id="rId44" Type="http://schemas.openxmlformats.org/officeDocument/2006/relationships/slide" Target="slides/slide38.xml"/><Relationship Id="rId88" Type="http://schemas.openxmlformats.org/officeDocument/2006/relationships/font" Target="fonts/HelveticaNeue-boldItalic.fntdata"/><Relationship Id="rId43" Type="http://schemas.openxmlformats.org/officeDocument/2006/relationships/slide" Target="slides/slide37.xml"/><Relationship Id="rId87" Type="http://schemas.openxmlformats.org/officeDocument/2006/relationships/font" Target="fonts/HelveticaNeue-italic.fntdata"/><Relationship Id="rId46" Type="http://schemas.openxmlformats.org/officeDocument/2006/relationships/slide" Target="slides/slide40.xml"/><Relationship Id="rId45" Type="http://schemas.openxmlformats.org/officeDocument/2006/relationships/slide" Target="slides/slide39.xml"/><Relationship Id="rId89" Type="http://schemas.openxmlformats.org/officeDocument/2006/relationships/font" Target="fonts/OpenSans-regular.fntdata"/><Relationship Id="rId80" Type="http://schemas.openxmlformats.org/officeDocument/2006/relationships/font" Target="fonts/Roboto-boldItalic.fntdata"/><Relationship Id="rId82" Type="http://schemas.openxmlformats.org/officeDocument/2006/relationships/font" Target="fonts/Nunito-bold.fntdata"/><Relationship Id="rId81" Type="http://schemas.openxmlformats.org/officeDocument/2006/relationships/font" Target="fonts/Nunito-regular.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font" Target="fonts/IBMPlexSansLight-regular.fntdata"/><Relationship Id="rId72" Type="http://schemas.openxmlformats.org/officeDocument/2006/relationships/font" Target="fonts/IBMPlexSans-boldItalic.fntdata"/><Relationship Id="rId31" Type="http://schemas.openxmlformats.org/officeDocument/2006/relationships/slide" Target="slides/slide25.xml"/><Relationship Id="rId75" Type="http://schemas.openxmlformats.org/officeDocument/2006/relationships/font" Target="fonts/IBMPlexSansLight-italic.fntdata"/><Relationship Id="rId30" Type="http://schemas.openxmlformats.org/officeDocument/2006/relationships/slide" Target="slides/slide24.xml"/><Relationship Id="rId74" Type="http://schemas.openxmlformats.org/officeDocument/2006/relationships/font" Target="fonts/IBMPlexSansLight-bold.fntdata"/><Relationship Id="rId33" Type="http://schemas.openxmlformats.org/officeDocument/2006/relationships/slide" Target="slides/slide27.xml"/><Relationship Id="rId77" Type="http://schemas.openxmlformats.org/officeDocument/2006/relationships/font" Target="fonts/Roboto-regular.fntdata"/><Relationship Id="rId32" Type="http://schemas.openxmlformats.org/officeDocument/2006/relationships/slide" Target="slides/slide26.xml"/><Relationship Id="rId76" Type="http://schemas.openxmlformats.org/officeDocument/2006/relationships/font" Target="fonts/IBMPlexSansLight-boldItalic.fntdata"/><Relationship Id="rId35" Type="http://schemas.openxmlformats.org/officeDocument/2006/relationships/slide" Target="slides/slide29.xml"/><Relationship Id="rId79" Type="http://schemas.openxmlformats.org/officeDocument/2006/relationships/font" Target="fonts/Roboto-italic.fntdata"/><Relationship Id="rId34" Type="http://schemas.openxmlformats.org/officeDocument/2006/relationships/slide" Target="slides/slide28.xml"/><Relationship Id="rId78" Type="http://schemas.openxmlformats.org/officeDocument/2006/relationships/font" Target="fonts/Roboto-bold.fntdata"/><Relationship Id="rId71" Type="http://schemas.openxmlformats.org/officeDocument/2006/relationships/font" Target="fonts/IBMPlexSans-italic.fntdata"/><Relationship Id="rId70" Type="http://schemas.openxmlformats.org/officeDocument/2006/relationships/font" Target="fonts/IBMPlexSans-bold.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slide" Target="slides/slide56.xml"/><Relationship Id="rId61" Type="http://schemas.openxmlformats.org/officeDocument/2006/relationships/slide" Target="slides/slide55.xml"/><Relationship Id="rId20" Type="http://schemas.openxmlformats.org/officeDocument/2006/relationships/slide" Target="slides/slide14.xml"/><Relationship Id="rId64" Type="http://schemas.openxmlformats.org/officeDocument/2006/relationships/slide" Target="slides/slide58.xml"/><Relationship Id="rId63" Type="http://schemas.openxmlformats.org/officeDocument/2006/relationships/slide" Target="slides/slide57.xml"/><Relationship Id="rId22" Type="http://schemas.openxmlformats.org/officeDocument/2006/relationships/slide" Target="slides/slide16.xml"/><Relationship Id="rId66" Type="http://schemas.openxmlformats.org/officeDocument/2006/relationships/slide" Target="slides/slide60.xml"/><Relationship Id="rId21" Type="http://schemas.openxmlformats.org/officeDocument/2006/relationships/slide" Target="slides/slide15.xml"/><Relationship Id="rId65" Type="http://schemas.openxmlformats.org/officeDocument/2006/relationships/slide" Target="slides/slide59.xml"/><Relationship Id="rId24" Type="http://schemas.openxmlformats.org/officeDocument/2006/relationships/slide" Target="slides/slide18.xml"/><Relationship Id="rId68" Type="http://schemas.openxmlformats.org/officeDocument/2006/relationships/slide" Target="slides/slide62.xml"/><Relationship Id="rId23" Type="http://schemas.openxmlformats.org/officeDocument/2006/relationships/slide" Target="slides/slide17.xml"/><Relationship Id="rId67" Type="http://schemas.openxmlformats.org/officeDocument/2006/relationships/slide" Target="slides/slide61.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IBMPlexSans-regular.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91" Type="http://schemas.openxmlformats.org/officeDocument/2006/relationships/font" Target="fonts/OpenSans-italic.fntdata"/><Relationship Id="rId90" Type="http://schemas.openxmlformats.org/officeDocument/2006/relationships/font" Target="fonts/OpenSans-bold.fntdata"/><Relationship Id="rId92" Type="http://schemas.openxmlformats.org/officeDocument/2006/relationships/font" Target="fonts/OpenSans-boldItalic.fntdata"/><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open-access.network/en/information/glossary#c6191" TargetMode="External"/><Relationship Id="rId3" Type="http://schemas.openxmlformats.org/officeDocument/2006/relationships/hyperlink" Target="https://open-access.network/en/information/glossary#c6191" TargetMode="External"/><Relationship Id="rId4" Type="http://schemas.openxmlformats.org/officeDocument/2006/relationships/hyperlink" Target="https://open-access.network/en/information/open-access-primers/what-does-open-access-mean#c7174" TargetMode="External"/><Relationship Id="rId5" Type="http://schemas.openxmlformats.org/officeDocument/2006/relationships/hyperlink" Target="https://open-access.network/en/information/open-access-primers/what-does-open-access-mean#c7174"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v2.sherpa.ac.uk/romeo/" TargetMode="External"/><Relationship Id="rId3" Type="http://schemas.openxmlformats.org/officeDocument/2006/relationships/hyperlink" Target="https://shareyourpaper.org/" TargetMode="External"/><Relationship Id="rId4" Type="http://schemas.openxmlformats.org/officeDocument/2006/relationships/hyperlink" Target="https://unpaywall.org/" TargetMode="External"/><Relationship Id="rId11" Type="http://schemas.openxmlformats.org/officeDocument/2006/relationships/hyperlink" Target="https://doaj.org/" TargetMode="External"/><Relationship Id="rId10" Type="http://schemas.openxmlformats.org/officeDocument/2006/relationships/hyperlink" Target="https://creativecommons.it/chapterIT/" TargetMode="External"/><Relationship Id="rId12" Type="http://schemas.openxmlformats.org/officeDocument/2006/relationships/hyperlink" Target="https://bibliotecadigitale.cab.unipd.it/en/digital-library/about-publishing/open-access" TargetMode="External"/><Relationship Id="rId9" Type="http://schemas.openxmlformats.org/officeDocument/2006/relationships/hyperlink" Target="https://creativecommons.it/chapterIT/" TargetMode="External"/><Relationship Id="rId5" Type="http://schemas.openxmlformats.org/officeDocument/2006/relationships/hyperlink" Target="https://dissem.in/" TargetMode="External"/><Relationship Id="rId6" Type="http://schemas.openxmlformats.org/officeDocument/2006/relationships/hyperlink" Target="https://dissem.in/" TargetMode="External"/><Relationship Id="rId7" Type="http://schemas.openxmlformats.org/officeDocument/2006/relationships/hyperlink" Target="https://openaccessbutton.org/" TargetMode="External"/><Relationship Id="rId8" Type="http://schemas.openxmlformats.org/officeDocument/2006/relationships/hyperlink" Target="https://openaccessbutton.org/"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v2.sherpa.ac.uk/romeo/" TargetMode="External"/><Relationship Id="rId3" Type="http://schemas.openxmlformats.org/officeDocument/2006/relationships/hyperlink" Target="https://shareyourpaper.org/" TargetMode="External"/><Relationship Id="rId4" Type="http://schemas.openxmlformats.org/officeDocument/2006/relationships/hyperlink" Target="https://unpaywall.org/" TargetMode="External"/><Relationship Id="rId5" Type="http://schemas.openxmlformats.org/officeDocument/2006/relationships/hyperlink" Target="https://dissem.in/" TargetMode="External"/><Relationship Id="rId6" Type="http://schemas.openxmlformats.org/officeDocument/2006/relationships/hyperlink" Target="https://dissem.in/" TargetMode="External"/><Relationship Id="rId7" Type="http://schemas.openxmlformats.org/officeDocument/2006/relationships/hyperlink" Target="https://openaccessbutton.org/" TargetMode="External"/><Relationship Id="rId8" Type="http://schemas.openxmlformats.org/officeDocument/2006/relationships/hyperlink" Target="https://openaccessbutton.org/" TargetMode="Externa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en.wikipedia.org/wiki/Website" TargetMode="External"/><Relationship Id="rId3" Type="http://schemas.openxmlformats.org/officeDocument/2006/relationships/hyperlink" Target="https://en.wikipedia.org/wiki/Website" TargetMode="External"/><Relationship Id="rId4" Type="http://schemas.openxmlformats.org/officeDocument/2006/relationships/hyperlink" Target="https://en.wikipedia.org/wiki/Open_access_journal" TargetMode="External"/><Relationship Id="rId5" Type="http://schemas.openxmlformats.org/officeDocument/2006/relationships/hyperlink" Target="https://en.wikipedia.org/wiki/Open_access_journal" TargetMode="External"/><Relationship Id="rId6" Type="http://schemas.openxmlformats.org/officeDocument/2006/relationships/hyperlink" Target="https://en.wikipedia.org/wiki/Directory_of_Open_Access_Journals"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i.org/10.1002/asi.24880" TargetMode="External"/><Relationship Id="rId3" Type="http://schemas.openxmlformats.org/officeDocument/2006/relationships/hyperlink" Target="https://doi.org/10.1002/asi.24880"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sapbio.org/preprint-policy-framework" TargetMode="External"/><Relationship Id="rId3" Type="http://schemas.openxmlformats.org/officeDocument/2006/relationships/hyperlink" Target="https://www.orfg.org/" TargetMode="External"/><Relationship Id="rId4" Type="http://schemas.openxmlformats.org/officeDocument/2006/relationships/hyperlink" Target="https://www.orfg.org/" TargetMode="Externa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ppd.medium.com/global-south-researchers-succeeding-against-the-odds-how-are-they-different-9a63589b792" TargetMode="External"/><Relationship Id="rId3" Type="http://schemas.openxmlformats.org/officeDocument/2006/relationships/hyperlink" Target="https://ncses.nsf.gov/pubs/nsb20206/publication-output-by-region-country-or-economy/#utm_source" TargetMode="External"/><Relationship Id="rId4" Type="http://schemas.openxmlformats.org/officeDocument/2006/relationships/hyperlink" Target="https://link.springer.com/article/10.1007/s11192-021-04128-1"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it.ly/Structured-PREreview-Demo" TargetMode="Externa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3643a5b0d83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3643a5b0d83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3643a5b0d83_0_5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3643a5b0d83_0_5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Notes:</a:t>
            </a:r>
            <a:r>
              <a:rPr lang="en"/>
              <a:t> However, traditionally we don’t see many of these outputs or have a clear idea of what is involved in the whole process, </a:t>
            </a:r>
            <a:r>
              <a:rPr lang="en">
                <a:solidFill>
                  <a:schemeClr val="dk1"/>
                </a:solidFill>
              </a:rPr>
              <a:t>even the final paper is often hidden behind a paywall.</a:t>
            </a:r>
            <a:r>
              <a:rPr lang="en"/>
              <a:t>. There are lots of initiatives nowadays promoting the sharing of some of these outputs like data and methodologies, which not only helps to build a fuller picture and understanding of the research process, but can help people get feedback at earlier stages and also helps with reproducibility, ensuring that this information is publicly available.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3164f98eb57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5" name="Google Shape;265;g3164f98eb57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g2caa639b5eb_0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1" name="Google Shape;271;g2caa639b5eb_0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The</a:t>
            </a:r>
            <a:r>
              <a:rPr lang="en">
                <a:solidFill>
                  <a:schemeClr val="dk1"/>
                </a:solidFill>
                <a:uFill>
                  <a:noFill/>
                </a:uFill>
                <a:hlinkClick r:id="rId2">
                  <a:extLst>
                    <a:ext uri="{A12FA001-AC4F-418D-AE19-62706E023703}">
                      <ahyp:hlinkClr val="tx"/>
                    </a:ext>
                  </a:extLst>
                </a:hlinkClick>
              </a:rPr>
              <a:t> </a:t>
            </a:r>
            <a:r>
              <a:rPr lang="en" u="sng">
                <a:solidFill>
                  <a:schemeClr val="hlink"/>
                </a:solidFill>
                <a:hlinkClick r:id="rId3"/>
              </a:rPr>
              <a:t>Berlin Declaration on Open Access to Knowledge in the Sciences and Humanities (2003)</a:t>
            </a:r>
            <a:r>
              <a:rPr lang="en">
                <a:solidFill>
                  <a:schemeClr val="dk1"/>
                </a:solidFill>
              </a:rPr>
              <a:t> requires that, to qualify as open access, a contribution must not only be usable free of charge, but also users must be permitted "to copy, use, distribute, transmit and display the work publicly and to make and distribute derivative works in any digital medium for any responsible purpose, subject to proper attribution."</a:t>
            </a:r>
            <a:r>
              <a:rPr lang="en">
                <a:solidFill>
                  <a:schemeClr val="dk1"/>
                </a:solidFill>
                <a:uFill>
                  <a:noFill/>
                </a:uFill>
                <a:hlinkClick r:id="rId4">
                  <a:extLst>
                    <a:ext uri="{A12FA001-AC4F-418D-AE19-62706E023703}">
                      <ahyp:hlinkClr val="tx"/>
                    </a:ext>
                  </a:extLst>
                </a:hlinkClick>
              </a:rPr>
              <a:t> </a:t>
            </a:r>
            <a:r>
              <a:rPr lang="en" u="sng">
                <a:solidFill>
                  <a:schemeClr val="hlink"/>
                </a:solidFill>
                <a:hlinkClick r:id="rId5"/>
              </a:rPr>
              <a:t>(Berlin Declaration on Open Access to Knowledge in the Sciences and Humanities, 2003)</a:t>
            </a:r>
            <a:r>
              <a:rPr lang="en">
                <a:solidFill>
                  <a:schemeClr val="dk1"/>
                </a:solidFill>
              </a:rPr>
              <a:t>.</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g374b6944724_0_6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4" name="Google Shape;284;g374b6944724_0_6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2cb178319cb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7" name="Google Shape;297;g2cb178319cb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chemeClr val="dk1"/>
                </a:solidFill>
              </a:rPr>
              <a:t>Green Open Access </a:t>
            </a:r>
            <a:r>
              <a:rPr lang="en">
                <a:solidFill>
                  <a:schemeClr val="dk1"/>
                </a:solidFill>
              </a:rPr>
              <a:t>Though publishing in a subscription journal or a monograph is accessible at a cost, it is also possible to publish an open version of the same work.</a:t>
            </a:r>
            <a:br>
              <a:rPr lang="en">
                <a:solidFill>
                  <a:schemeClr val="dk1"/>
                </a:solidFill>
              </a:rPr>
            </a:br>
            <a:r>
              <a:rPr b="1" lang="en">
                <a:solidFill>
                  <a:schemeClr val="dk1"/>
                </a:solidFill>
              </a:rPr>
              <a:t>Self-archiving (or Green OA)</a:t>
            </a:r>
            <a:r>
              <a:rPr lang="en">
                <a:solidFill>
                  <a:schemeClr val="dk1"/>
                </a:solidFill>
              </a:rPr>
              <a:t> is one of the strategies for making scientific production open. It consists of uploading documents, in the version permitted by the publisher or by the license previously chosen, in an Open Access institutional or disciplinary/thematic archive, without additional costs for the author.</a:t>
            </a:r>
            <a:br>
              <a:rPr lang="en">
                <a:solidFill>
                  <a:schemeClr val="dk1"/>
                </a:solidFill>
              </a:rPr>
            </a:br>
            <a:r>
              <a:rPr lang="en">
                <a:solidFill>
                  <a:schemeClr val="dk1"/>
                </a:solidFill>
              </a:rPr>
              <a:t>The versions allowed for Green OA republication, which vary concerning the policies of the individual publishers, are the </a:t>
            </a:r>
            <a:r>
              <a:rPr b="1" lang="en">
                <a:solidFill>
                  <a:schemeClr val="dk1"/>
                </a:solidFill>
              </a:rPr>
              <a:t>pre-print or submitted version</a:t>
            </a:r>
            <a:r>
              <a:rPr lang="en">
                <a:solidFill>
                  <a:schemeClr val="dk1"/>
                </a:solidFill>
              </a:rPr>
              <a:t> (not referenced, author's manuscript - AM), the </a:t>
            </a:r>
            <a:r>
              <a:rPr b="1" lang="en">
                <a:solidFill>
                  <a:schemeClr val="dk1"/>
                </a:solidFill>
              </a:rPr>
              <a:t>post-print or accepted version</a:t>
            </a:r>
            <a:r>
              <a:rPr lang="en">
                <a:solidFill>
                  <a:schemeClr val="dk1"/>
                </a:solidFill>
              </a:rPr>
              <a:t> (= after peer review, without editorial layout, also called Author's Accepted Manuscript - AAM) and, to a much lesser extent, the </a:t>
            </a:r>
            <a:r>
              <a:rPr b="1" lang="en">
                <a:solidFill>
                  <a:schemeClr val="dk1"/>
                </a:solidFill>
              </a:rPr>
              <a:t>editorial version</a:t>
            </a:r>
            <a:r>
              <a:rPr lang="en">
                <a:solidFill>
                  <a:schemeClr val="dk1"/>
                </a:solidFill>
              </a:rPr>
              <a:t> (Version of Record - VoR).</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Often an </a:t>
            </a:r>
            <a:r>
              <a:rPr b="1" lang="en">
                <a:solidFill>
                  <a:schemeClr val="dk1"/>
                </a:solidFill>
              </a:rPr>
              <a:t>embargo</a:t>
            </a:r>
            <a:r>
              <a:rPr lang="en">
                <a:solidFill>
                  <a:schemeClr val="dk1"/>
                </a:solidFill>
              </a:rPr>
              <a:t> period is required by publishers (usually for postprint and editorial versions), before being able to make the contribution open; the expiring date of embargos can be indicated at the moment of submission to the institutional archive.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 Green OA contribution can be accompanied by an open license, chosen by the authors or defined by the policies of the publisher.</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Tools to verify publishers' policies and look for Green OA versions of research documents: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u="sng">
                <a:solidFill>
                  <a:schemeClr val="hlink"/>
                </a:solidFill>
                <a:hlinkClick r:id="rId2"/>
              </a:rPr>
              <a:t>Sherpa Romeo</a:t>
            </a:r>
            <a:r>
              <a:rPr lang="en">
                <a:solidFill>
                  <a:schemeClr val="dk1"/>
                </a:solidFill>
              </a:rPr>
              <a:t>: the platform that collects information on the self-archiving policies of publishers and journals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u="sng">
                <a:solidFill>
                  <a:schemeClr val="hlink"/>
                </a:solidFill>
                <a:hlinkClick r:id="rId3"/>
              </a:rPr>
              <a:t>ShareYourPapers</a:t>
            </a:r>
            <a:r>
              <a:rPr lang="en">
                <a:solidFill>
                  <a:schemeClr val="dk1"/>
                </a:solidFill>
              </a:rPr>
              <a:t>: a tool with which authors can check which versions of their document can be shared with open access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u="sng">
                <a:solidFill>
                  <a:schemeClr val="hlink"/>
                </a:solidFill>
                <a:hlinkClick r:id="rId4"/>
              </a:rPr>
              <a:t>Unpaywall</a:t>
            </a:r>
            <a:r>
              <a:rPr lang="en">
                <a:solidFill>
                  <a:schemeClr val="dk1"/>
                </a:solidFill>
              </a:rPr>
              <a:t>,</a:t>
            </a:r>
            <a:r>
              <a:rPr lang="en">
                <a:solidFill>
                  <a:schemeClr val="dk1"/>
                </a:solidFill>
                <a:uFill>
                  <a:noFill/>
                </a:uFill>
                <a:hlinkClick r:id="rId5">
                  <a:extLst>
                    <a:ext uri="{A12FA001-AC4F-418D-AE19-62706E023703}">
                      <ahyp:hlinkClr val="tx"/>
                    </a:ext>
                  </a:extLst>
                </a:hlinkClick>
              </a:rPr>
              <a:t> </a:t>
            </a:r>
            <a:r>
              <a:rPr lang="en" u="sng">
                <a:solidFill>
                  <a:schemeClr val="hlink"/>
                </a:solidFill>
                <a:hlinkClick r:id="rId6"/>
              </a:rPr>
              <a:t>Dissemin</a:t>
            </a:r>
            <a:r>
              <a:rPr lang="en">
                <a:solidFill>
                  <a:schemeClr val="dk1"/>
                </a:solidFill>
              </a:rPr>
              <a:t> and</a:t>
            </a:r>
            <a:r>
              <a:rPr lang="en">
                <a:solidFill>
                  <a:schemeClr val="dk1"/>
                </a:solidFill>
                <a:uFill>
                  <a:noFill/>
                </a:uFill>
                <a:hlinkClick r:id="rId7">
                  <a:extLst>
                    <a:ext uri="{A12FA001-AC4F-418D-AE19-62706E023703}">
                      <ahyp:hlinkClr val="tx"/>
                    </a:ext>
                  </a:extLst>
                </a:hlinkClick>
              </a:rPr>
              <a:t> </a:t>
            </a:r>
            <a:r>
              <a:rPr lang="en" u="sng">
                <a:solidFill>
                  <a:schemeClr val="hlink"/>
                </a:solidFill>
                <a:hlinkClick r:id="rId8"/>
              </a:rPr>
              <a:t>Open Access Button</a:t>
            </a:r>
            <a:r>
              <a:rPr lang="en">
                <a:solidFill>
                  <a:schemeClr val="dk1"/>
                </a:solidFill>
              </a:rPr>
              <a:t>: to find Green Open Access contents available in preprint, postprint and institutional servers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Gold Open Access</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 work is made available immediately by the academic publisher in a completely Open Access journal or collection or book, upon payment of a fee called APC (Article Processing Charge).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Generally, the copyright is maintained by the authors or by the scientific societies who edit the journal/monograph, which is published with a license that allows different levels of reuse.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Facilities may be provided for authors on the payment of the APC.</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Diamond Open Access</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Immediate Open Access publication without paying an APC fee. Copyright can be maintained by the author and the open licenses allow for sharing and reuse (generally</a:t>
            </a:r>
            <a:r>
              <a:rPr lang="en">
                <a:solidFill>
                  <a:schemeClr val="dk1"/>
                </a:solidFill>
                <a:uFill>
                  <a:noFill/>
                </a:uFill>
                <a:hlinkClick r:id="rId9">
                  <a:extLst>
                    <a:ext uri="{A12FA001-AC4F-418D-AE19-62706E023703}">
                      <ahyp:hlinkClr val="tx"/>
                    </a:ext>
                  </a:extLst>
                </a:hlinkClick>
              </a:rPr>
              <a:t> </a:t>
            </a:r>
            <a:r>
              <a:rPr lang="en" u="sng">
                <a:solidFill>
                  <a:schemeClr val="hlink"/>
                </a:solidFill>
                <a:hlinkClick r:id="rId10"/>
              </a:rPr>
              <a:t>Creative Commons</a:t>
            </a:r>
            <a:r>
              <a:rPr lang="en">
                <a:solidFill>
                  <a:schemeClr val="dk1"/>
                </a:solidFill>
              </a:rPr>
              <a:t> licenses are applied). The Directory of OA Journals (</a:t>
            </a:r>
            <a:r>
              <a:rPr lang="en" u="sng">
                <a:solidFill>
                  <a:schemeClr val="hlink"/>
                </a:solidFill>
                <a:hlinkClick r:id="rId11"/>
              </a:rPr>
              <a:t>DOAJ</a:t>
            </a:r>
            <a:r>
              <a:rPr lang="en">
                <a:solidFill>
                  <a:schemeClr val="dk1"/>
                </a:solidFill>
              </a:rPr>
              <a:t>) makes it easy to locate Diamond non-profit academic journals.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A subgroup of these journals is called </a:t>
            </a:r>
            <a:r>
              <a:rPr b="1" lang="en">
                <a:solidFill>
                  <a:schemeClr val="dk1"/>
                </a:solidFill>
              </a:rPr>
              <a:t>Platinum Open Access</a:t>
            </a:r>
            <a:r>
              <a:rPr lang="en">
                <a:solidFill>
                  <a:schemeClr val="dk1"/>
                </a:solidFill>
              </a:rPr>
              <a:t>: the license applied to contributions (published OA without APC) is the only Creative Commons CC-BY, which allows the widest use of the published content.</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Hybrid Open Access</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Also defined with trade names such as open choice or open select, hybrid open access occurs when a contribution is published in a subscription journal (or in a paid miscellany) but becomes immediately available for free on the Publisher's website upon payment of the APC. The open contribution is accompanied by an open reuse license (generally Creative Commons).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Particular attention must be paid by the authors to the license that accompanies the hybrid Open content so that it can be republished on platforms other than that of the publisher.</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 Hybrid OA model implies the phenomenon of increasing costs to read and publish, the so-called double-dipping, dealt with by research and academic institutions through the subscription of transformative publish &amp; read contracts.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Bronze Open Access</a:t>
            </a:r>
            <a:endParaRPr b="1">
              <a:solidFill>
                <a:schemeClr val="dk1"/>
              </a:solidFill>
            </a:endParaRPr>
          </a:p>
          <a:p>
            <a:pPr indent="0" lvl="0" marL="0" rtl="0" algn="l">
              <a:lnSpc>
                <a:spcPct val="115000"/>
              </a:lnSpc>
              <a:spcBef>
                <a:spcPts val="1200"/>
              </a:spcBef>
              <a:spcAft>
                <a:spcPts val="0"/>
              </a:spcAft>
              <a:buNone/>
            </a:pPr>
            <a:r>
              <a:rPr lang="en">
                <a:solidFill>
                  <a:schemeClr val="dk1"/>
                </a:solidFill>
              </a:rPr>
              <a:t>When the published contribution is, immediately or after a certain period, available for free on the publisher's website, without the presence of an open license or a transparent declaration of the rights of authors and re-users. This determines its unclear status from the point of view of intellectual property and the related reuse of published content, although payment by the authors of an APC is sometimes required.</a:t>
            </a:r>
            <a:endParaRPr>
              <a:solidFill>
                <a:schemeClr val="dk1"/>
              </a:solidFill>
            </a:endParaRPr>
          </a:p>
          <a:p>
            <a:pPr indent="0" lvl="0" marL="0" rtl="0" algn="l">
              <a:lnSpc>
                <a:spcPct val="115000"/>
              </a:lnSpc>
              <a:spcBef>
                <a:spcPts val="1200"/>
              </a:spcBef>
              <a:spcAft>
                <a:spcPts val="1200"/>
              </a:spcAft>
              <a:buNone/>
            </a:pPr>
            <a:r>
              <a:rPr lang="en">
                <a:solidFill>
                  <a:schemeClr val="dk1"/>
                </a:solidFill>
              </a:rPr>
              <a:t>Source: </a:t>
            </a:r>
            <a:r>
              <a:rPr lang="en" u="sng">
                <a:solidFill>
                  <a:schemeClr val="hlink"/>
                </a:solidFill>
                <a:hlinkClick r:id="rId12"/>
              </a:rPr>
              <a:t>https://bibliotecadigitale.cab.unipd.it/en/digital-library/about-publishing/open-access</a:t>
            </a:r>
            <a:r>
              <a:rPr lang="en">
                <a:solidFill>
                  <a:schemeClr val="dk1"/>
                </a:solidFill>
              </a:rPr>
              <a:t> </a:t>
            </a:r>
            <a:endParaRPr>
              <a:solidFill>
                <a:schemeClr val="dk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4" name="Shape 304"/>
        <p:cNvGrpSpPr/>
        <p:nvPr/>
      </p:nvGrpSpPr>
      <p:grpSpPr>
        <a:xfrm>
          <a:off x="0" y="0"/>
          <a:ext cx="0" cy="0"/>
          <a:chOff x="0" y="0"/>
          <a:chExt cx="0" cy="0"/>
        </a:xfrm>
      </p:grpSpPr>
      <p:sp>
        <p:nvSpPr>
          <p:cNvPr id="305" name="Google Shape;305;g3643a5b0d83_0_26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6" name="Google Shape;306;g3643a5b0d83_0_26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chemeClr val="dk1"/>
                </a:solidFill>
              </a:rPr>
              <a:t>Green Open Access </a:t>
            </a:r>
            <a:r>
              <a:rPr lang="en">
                <a:solidFill>
                  <a:schemeClr val="dk1"/>
                </a:solidFill>
              </a:rPr>
              <a:t>Though publishing in a subscription journal or a monograph is accessible at a cost, it is also possible to publish an open version of the same work.</a:t>
            </a:r>
            <a:br>
              <a:rPr lang="en">
                <a:solidFill>
                  <a:schemeClr val="dk1"/>
                </a:solidFill>
              </a:rPr>
            </a:br>
            <a:r>
              <a:rPr b="1" lang="en">
                <a:solidFill>
                  <a:schemeClr val="dk1"/>
                </a:solidFill>
              </a:rPr>
              <a:t>Self-archiving (or Green OA)</a:t>
            </a:r>
            <a:r>
              <a:rPr lang="en">
                <a:solidFill>
                  <a:schemeClr val="dk1"/>
                </a:solidFill>
              </a:rPr>
              <a:t> is one of the strategies for making scientific production open. It consists of uploading documents, in the version permitted by the publisher or by the license previously chosen, in an Open Access institutional or disciplinary/thematic archive, without additional costs for the author.</a:t>
            </a:r>
            <a:br>
              <a:rPr lang="en">
                <a:solidFill>
                  <a:schemeClr val="dk1"/>
                </a:solidFill>
              </a:rPr>
            </a:br>
            <a:r>
              <a:rPr lang="en">
                <a:solidFill>
                  <a:schemeClr val="dk1"/>
                </a:solidFill>
              </a:rPr>
              <a:t>The versions allowed for Green OA republication, which vary concerning the policies of the individual publishers, are the </a:t>
            </a:r>
            <a:r>
              <a:rPr b="1" lang="en">
                <a:solidFill>
                  <a:schemeClr val="dk1"/>
                </a:solidFill>
              </a:rPr>
              <a:t>pre-print or submitted version</a:t>
            </a:r>
            <a:r>
              <a:rPr lang="en">
                <a:solidFill>
                  <a:schemeClr val="dk1"/>
                </a:solidFill>
              </a:rPr>
              <a:t> (not referenced, author's manuscript - AM), the </a:t>
            </a:r>
            <a:r>
              <a:rPr b="1" lang="en">
                <a:solidFill>
                  <a:schemeClr val="dk1"/>
                </a:solidFill>
              </a:rPr>
              <a:t>post-print or accepted version</a:t>
            </a:r>
            <a:r>
              <a:rPr lang="en">
                <a:solidFill>
                  <a:schemeClr val="dk1"/>
                </a:solidFill>
              </a:rPr>
              <a:t> (= after peer review, without editorial layout, also called Author's Accepted Manuscript - AAM) and, to a much lesser extent, the </a:t>
            </a:r>
            <a:r>
              <a:rPr b="1" lang="en">
                <a:solidFill>
                  <a:schemeClr val="dk1"/>
                </a:solidFill>
              </a:rPr>
              <a:t>editorial version</a:t>
            </a:r>
            <a:r>
              <a:rPr lang="en">
                <a:solidFill>
                  <a:schemeClr val="dk1"/>
                </a:solidFill>
              </a:rPr>
              <a:t> (Version of Record - VoR).</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Often an </a:t>
            </a:r>
            <a:r>
              <a:rPr b="1" lang="en">
                <a:solidFill>
                  <a:schemeClr val="dk1"/>
                </a:solidFill>
              </a:rPr>
              <a:t>embargo</a:t>
            </a:r>
            <a:r>
              <a:rPr lang="en">
                <a:solidFill>
                  <a:schemeClr val="dk1"/>
                </a:solidFill>
              </a:rPr>
              <a:t> period is required by publishers (usually for postprint and editorial versions), before being able to make the contribution open; the expiring date of embargos can be indicated at the moment of submission to the institutional archive.</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 Green OA contribution can be accompanied by an open license, chosen by the authors or defined by the policies of the publisher.</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Tools to verify publishers' policies and look for Green OA versions of research documents:</a:t>
            </a:r>
            <a:endParaRPr>
              <a:solidFill>
                <a:schemeClr val="dk1"/>
              </a:solidFill>
            </a:endParaRPr>
          </a:p>
          <a:p>
            <a:pPr indent="-298450" lvl="0" marL="457200" rtl="0" algn="l">
              <a:lnSpc>
                <a:spcPct val="115000"/>
              </a:lnSpc>
              <a:spcBef>
                <a:spcPts val="1200"/>
              </a:spcBef>
              <a:spcAft>
                <a:spcPts val="0"/>
              </a:spcAft>
              <a:buClr>
                <a:schemeClr val="dk1"/>
              </a:buClr>
              <a:buSzPts val="1100"/>
              <a:buChar char="■"/>
            </a:pPr>
            <a:r>
              <a:rPr lang="en" u="sng">
                <a:solidFill>
                  <a:schemeClr val="hlink"/>
                </a:solidFill>
                <a:hlinkClick r:id="rId2"/>
              </a:rPr>
              <a:t>Sherpa Romeo</a:t>
            </a:r>
            <a:r>
              <a:rPr lang="en">
                <a:solidFill>
                  <a:schemeClr val="dk1"/>
                </a:solidFill>
              </a:rPr>
              <a:t>: the platform that collects information on the self-archiving policies of publishers and journals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u="sng">
                <a:solidFill>
                  <a:schemeClr val="hlink"/>
                </a:solidFill>
                <a:hlinkClick r:id="rId3"/>
              </a:rPr>
              <a:t>ShareYourPapers</a:t>
            </a:r>
            <a:r>
              <a:rPr lang="en">
                <a:solidFill>
                  <a:schemeClr val="dk1"/>
                </a:solidFill>
              </a:rPr>
              <a:t>: a tool with which authors can check which versions of their document can be shared with open access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lang="en" u="sng">
                <a:solidFill>
                  <a:schemeClr val="hlink"/>
                </a:solidFill>
                <a:hlinkClick r:id="rId4"/>
              </a:rPr>
              <a:t>Unpaywall</a:t>
            </a:r>
            <a:r>
              <a:rPr lang="en">
                <a:solidFill>
                  <a:schemeClr val="dk1"/>
                </a:solidFill>
              </a:rPr>
              <a:t>,</a:t>
            </a:r>
            <a:r>
              <a:rPr lang="en">
                <a:solidFill>
                  <a:schemeClr val="dk1"/>
                </a:solidFill>
                <a:uFill>
                  <a:noFill/>
                </a:uFill>
                <a:hlinkClick r:id="rId5">
                  <a:extLst>
                    <a:ext uri="{A12FA001-AC4F-418D-AE19-62706E023703}">
                      <ahyp:hlinkClr val="tx"/>
                    </a:ext>
                  </a:extLst>
                </a:hlinkClick>
              </a:rPr>
              <a:t> </a:t>
            </a:r>
            <a:r>
              <a:rPr lang="en" u="sng">
                <a:solidFill>
                  <a:schemeClr val="hlink"/>
                </a:solidFill>
                <a:hlinkClick r:id="rId6"/>
              </a:rPr>
              <a:t>Dissemin</a:t>
            </a:r>
            <a:r>
              <a:rPr lang="en">
                <a:solidFill>
                  <a:schemeClr val="dk1"/>
                </a:solidFill>
              </a:rPr>
              <a:t> and</a:t>
            </a:r>
            <a:r>
              <a:rPr lang="en">
                <a:solidFill>
                  <a:schemeClr val="dk1"/>
                </a:solidFill>
                <a:uFill>
                  <a:noFill/>
                </a:uFill>
                <a:hlinkClick r:id="rId7">
                  <a:extLst>
                    <a:ext uri="{A12FA001-AC4F-418D-AE19-62706E023703}">
                      <ahyp:hlinkClr val="tx"/>
                    </a:ext>
                  </a:extLst>
                </a:hlinkClick>
              </a:rPr>
              <a:t> </a:t>
            </a:r>
            <a:r>
              <a:rPr lang="en" u="sng">
                <a:solidFill>
                  <a:schemeClr val="hlink"/>
                </a:solidFill>
                <a:hlinkClick r:id="rId8"/>
              </a:rPr>
              <a:t>Open Access Button</a:t>
            </a:r>
            <a:r>
              <a:rPr lang="en">
                <a:solidFill>
                  <a:schemeClr val="dk1"/>
                </a:solidFill>
              </a:rPr>
              <a:t>: to find Green Open Access contents available in preprint, postprint and institutional servers</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Gold Open Access</a:t>
            </a:r>
            <a:endParaRPr b="1">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a:solidFill>
                  <a:schemeClr val="dk1"/>
                </a:solidFill>
              </a:rPr>
              <a:t>The work is made available immediately by the academic publisher in a completely Open Access journal or collection or book, upon payment of a fee called APC (Article Processing Charge).</a:t>
            </a:r>
            <a:endParaRPr>
              <a:solidFill>
                <a:schemeClr val="dk1"/>
              </a:solidFill>
            </a:endParaRPr>
          </a:p>
          <a:p>
            <a:pPr indent="0" lvl="0" marL="0" rtl="0" algn="l">
              <a:lnSpc>
                <a:spcPct val="115000"/>
              </a:lnSpc>
              <a:spcBef>
                <a:spcPts val="1200"/>
              </a:spcBef>
              <a:spcAft>
                <a:spcPts val="1200"/>
              </a:spcAft>
              <a:buNone/>
            </a:pPr>
            <a:r>
              <a:t/>
            </a:r>
            <a:endParaRPr>
              <a:solidFill>
                <a:schemeClr val="dk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2cb178319cb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2cb178319cb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2caa639b5eb_0_1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9" name="Google Shape;319;g2caa639b5eb_0_1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“The </a:t>
            </a:r>
            <a:r>
              <a:rPr b="1" lang="en">
                <a:solidFill>
                  <a:schemeClr val="dk1"/>
                </a:solidFill>
              </a:rPr>
              <a:t>Directory of Open Access Journals</a:t>
            </a:r>
            <a:r>
              <a:rPr lang="en">
                <a:solidFill>
                  <a:schemeClr val="dk1"/>
                </a:solidFill>
              </a:rPr>
              <a:t> (</a:t>
            </a:r>
            <a:r>
              <a:rPr b="1" lang="en">
                <a:solidFill>
                  <a:schemeClr val="dk1"/>
                </a:solidFill>
              </a:rPr>
              <a:t>DOAJ</a:t>
            </a:r>
            <a:r>
              <a:rPr lang="en">
                <a:solidFill>
                  <a:schemeClr val="dk1"/>
                </a:solidFill>
              </a:rPr>
              <a:t>) is a</a:t>
            </a:r>
            <a:r>
              <a:rPr lang="en">
                <a:solidFill>
                  <a:schemeClr val="dk1"/>
                </a:solidFill>
                <a:uFill>
                  <a:noFill/>
                </a:uFill>
                <a:hlinkClick r:id="rId2">
                  <a:extLst>
                    <a:ext uri="{A12FA001-AC4F-418D-AE19-62706E023703}">
                      <ahyp:hlinkClr val="tx"/>
                    </a:ext>
                  </a:extLst>
                </a:hlinkClick>
              </a:rPr>
              <a:t> </a:t>
            </a:r>
            <a:r>
              <a:rPr lang="en" u="sng">
                <a:solidFill>
                  <a:schemeClr val="hlink"/>
                </a:solidFill>
                <a:hlinkClick r:id="rId3"/>
              </a:rPr>
              <a:t>website</a:t>
            </a:r>
            <a:r>
              <a:rPr lang="en">
                <a:solidFill>
                  <a:schemeClr val="dk1"/>
                </a:solidFill>
              </a:rPr>
              <a:t> that hosts a community-curated list of</a:t>
            </a:r>
            <a:r>
              <a:rPr lang="en">
                <a:solidFill>
                  <a:schemeClr val="dk1"/>
                </a:solidFill>
                <a:uFill>
                  <a:noFill/>
                </a:uFill>
                <a:hlinkClick r:id="rId4">
                  <a:extLst>
                    <a:ext uri="{A12FA001-AC4F-418D-AE19-62706E023703}">
                      <ahyp:hlinkClr val="tx"/>
                    </a:ext>
                  </a:extLst>
                </a:hlinkClick>
              </a:rPr>
              <a:t> </a:t>
            </a:r>
            <a:r>
              <a:rPr lang="en" u="sng">
                <a:solidFill>
                  <a:schemeClr val="hlink"/>
                </a:solidFill>
                <a:hlinkClick r:id="rId5"/>
              </a:rPr>
              <a:t>open access journals</a:t>
            </a:r>
            <a:r>
              <a:rPr lang="en">
                <a:solidFill>
                  <a:schemeClr val="dk1"/>
                </a:solidFill>
              </a:rPr>
              <a:t>, maintained by Infrastructure Services for Open Access (IS4OA). It was launched in 2003 with 300 open access journals.” - </a:t>
            </a:r>
            <a:r>
              <a:rPr lang="en" u="sng">
                <a:solidFill>
                  <a:schemeClr val="hlink"/>
                </a:solidFill>
                <a:hlinkClick r:id="rId6"/>
              </a:rPr>
              <a:t>Wikipedia</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2caa639b5eb_0_3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2caa639b5eb_0_3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rPr lang="en"/>
              <a:t>This is an example of a site that you can use to determine if a journal’s policy is consistent with how you wish to publish your open access results. Journal policies should always be reviewed and considered during the early planning phase of your project and well before submitting your manuscript for publication.</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3643a5b0d83_0_88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3" name="Google Shape;333;g3643a5b0d83_0_88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1200"/>
              </a:spcBef>
              <a:spcAft>
                <a:spcPts val="0"/>
              </a:spcAft>
              <a:buClr>
                <a:schemeClr val="dk1"/>
              </a:buClr>
              <a:buSzPts val="1100"/>
              <a:buFont typeface="Arial"/>
              <a:buNone/>
            </a:pPr>
            <a:r>
              <a:rPr b="1" lang="en">
                <a:solidFill>
                  <a:schemeClr val="dk1"/>
                </a:solidFill>
              </a:rPr>
              <a:t>Notes: </a:t>
            </a:r>
            <a:r>
              <a:rPr lang="en">
                <a:solidFill>
                  <a:schemeClr val="dk1"/>
                </a:solidFill>
              </a:rPr>
              <a:t>Preprints are one of the things changing this hidden system, can anyone give us a definition?</a:t>
            </a:r>
            <a:br>
              <a:rPr lang="en">
                <a:solidFill>
                  <a:schemeClr val="dk1"/>
                </a:solidFill>
              </a:rPr>
            </a:br>
            <a:br>
              <a:rPr lang="en">
                <a:solidFill>
                  <a:schemeClr val="dk1"/>
                </a:solidFill>
              </a:rPr>
            </a:br>
            <a:r>
              <a:rPr lang="en">
                <a:solidFill>
                  <a:schemeClr val="dk1"/>
                </a:solidFill>
              </a:rPr>
              <a:t>This definition we have found has been modified from the ASAPbio Preprint FAQ section and we feel it captures it quite well ‘A preprint is a scientific manuscript that is uploaded by the authors to a public server. The preprint contains data and methods, but has not yet undergone journal-organized peer review.’</a:t>
            </a:r>
            <a:endParaRPr>
              <a:solidFill>
                <a:schemeClr val="dk1"/>
              </a:solidFill>
            </a:endParaRPr>
          </a:p>
          <a:p>
            <a:pPr indent="0" lvl="0" marL="0" rtl="0" algn="l">
              <a:lnSpc>
                <a:spcPct val="115000"/>
              </a:lnSpc>
              <a:spcBef>
                <a:spcPts val="1200"/>
              </a:spcBef>
              <a:spcAft>
                <a:spcPts val="0"/>
              </a:spcAft>
              <a:buClr>
                <a:schemeClr val="dk1"/>
              </a:buClr>
              <a:buSzPts val="1100"/>
              <a:buFont typeface="Arial"/>
              <a:buNone/>
            </a:pPr>
            <a:r>
              <a:rPr lang="en" sz="1200">
                <a:solidFill>
                  <a:schemeClr val="dk1"/>
                </a:solidFill>
                <a:latin typeface="IBM Plex Sans"/>
                <a:ea typeface="IBM Plex Sans"/>
                <a:cs typeface="IBM Plex Sans"/>
                <a:sym typeface="IBM Plex Sans"/>
              </a:rPr>
              <a:t>(Launch poll - What level of knowledge about preprints do researchers have in your community?')</a:t>
            </a:r>
            <a:endParaRPr sz="1200">
              <a:solidFill>
                <a:schemeClr val="dk1"/>
              </a:solidFill>
              <a:latin typeface="IBM Plex Sans"/>
              <a:ea typeface="IBM Plex Sans"/>
              <a:cs typeface="IBM Plex Sans"/>
              <a:sym typeface="IBM Plex Sans"/>
            </a:endParaRPr>
          </a:p>
          <a:p>
            <a:pPr indent="0" lvl="0" marL="0" rtl="0" algn="l">
              <a:lnSpc>
                <a:spcPct val="115000"/>
              </a:lnSpc>
              <a:spcBef>
                <a:spcPts val="1200"/>
              </a:spcBef>
              <a:spcAft>
                <a:spcPts val="0"/>
              </a:spcAft>
              <a:buClr>
                <a:schemeClr val="dk1"/>
              </a:buClr>
              <a:buSzPts val="1100"/>
              <a:buFont typeface="Arial"/>
              <a:buNone/>
            </a:pPr>
            <a:r>
              <a:t/>
            </a:r>
            <a:endParaRPr>
              <a:solidFill>
                <a:schemeClr val="dk1"/>
              </a:solidFill>
            </a:endParaRPr>
          </a:p>
          <a:p>
            <a:pPr indent="0" lvl="0" marL="0" rtl="0" algn="l">
              <a:lnSpc>
                <a:spcPct val="115000"/>
              </a:lnSpc>
              <a:spcBef>
                <a:spcPts val="1200"/>
              </a:spcBef>
              <a:spcAft>
                <a:spcPts val="200"/>
              </a:spcAft>
              <a:buClr>
                <a:schemeClr val="dk1"/>
              </a:buClr>
              <a:buSzPts val="1100"/>
              <a:buFont typeface="Arial"/>
              <a:buNone/>
            </a:pPr>
            <a:r>
              <a:rPr lang="en">
                <a:solidFill>
                  <a:schemeClr val="dk1"/>
                </a:solidFill>
              </a:rPr>
              <a:t>Preprints are often the authors’ final version of a manuscript and are shared online free of charge. If shared on an independent specialized scholarly repository, accepted manuscripts will be licensed (usually with CC-BY), assigned with a digital object identifier (DOI) and indexed in a scholarly digital database — thereby establishing priority of discovery for the author and making the work citable and at the same time discoverable. This form of archiving is known as Green Open Access. </a:t>
            </a:r>
            <a:endParaRPr>
              <a:solidFill>
                <a:schemeClr val="dk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6" name="Shape 166"/>
        <p:cNvGrpSpPr/>
        <p:nvPr/>
      </p:nvGrpSpPr>
      <p:grpSpPr>
        <a:xfrm>
          <a:off x="0" y="0"/>
          <a:ext cx="0" cy="0"/>
          <a:chOff x="0" y="0"/>
          <a:chExt cx="0" cy="0"/>
        </a:xfrm>
      </p:grpSpPr>
      <p:sp>
        <p:nvSpPr>
          <p:cNvPr id="167" name="Google Shape;167;g3643a5b0d83_0_1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8" name="Google Shape;168;g3643a5b0d83_0_1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383b0fb7a60_0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383b0fb7a60_0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2caa639b5eb_0_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2caa639b5eb_0_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This slide is meant to illustrate the traditional peer review process carried out by a journal (bottom) which for most journals happen in the dark, outside of the public eye. As you may well know, the manuscript is submitted by the authors to a journal, it goes through peer review, successfully or unsuccessfully, often for multiple rounds, and it’s not before several months to years that the manuscript reaches the public. (CLICK) Preprints allow for early sharing of the research output, and all happens in the open. (CLICK again to enable next animation). Preprints also open up the doors to constructive community feedback at a point in time in which changes can still be made.</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383b0fb7a60_0_1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7" name="Google Shape;407;g383b0fb7a60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3643a5b0d83_0_26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4" name="Google Shape;414;g3643a5b0d83_0_26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Ni, R., &amp; Waltman, L. (2024). To preprint or not to preprint: A global researcher survey. </a:t>
            </a:r>
            <a:r>
              <a:rPr i="1" lang="en">
                <a:solidFill>
                  <a:schemeClr val="dk1"/>
                </a:solidFill>
              </a:rPr>
              <a:t>Journal of the Association for Information Science and Technology</a:t>
            </a:r>
            <a:r>
              <a:rPr lang="en">
                <a:solidFill>
                  <a:schemeClr val="dk1"/>
                </a:solidFill>
              </a:rPr>
              <a:t>, 75(6), 749–766.</a:t>
            </a:r>
            <a:r>
              <a:rPr lang="en">
                <a:solidFill>
                  <a:schemeClr val="dk1"/>
                </a:solidFill>
                <a:uFill>
                  <a:noFill/>
                </a:uFill>
                <a:hlinkClick r:id="rId2">
                  <a:extLst>
                    <a:ext uri="{A12FA001-AC4F-418D-AE19-62706E023703}">
                      <ahyp:hlinkClr val="tx"/>
                    </a:ext>
                  </a:extLst>
                </a:hlinkClick>
              </a:rPr>
              <a:t> </a:t>
            </a:r>
            <a:r>
              <a:rPr lang="en" u="sng">
                <a:solidFill>
                  <a:srgbClr val="E4002C"/>
                </a:solidFill>
                <a:hlinkClick r:id="rId3">
                  <a:extLst>
                    <a:ext uri="{A12FA001-AC4F-418D-AE19-62706E023703}">
                      <ahyp:hlinkClr val="tx"/>
                    </a:ext>
                  </a:extLst>
                </a:hlinkClick>
              </a:rPr>
              <a:t>https://doi.org/10.1002/asi.24880</a:t>
            </a:r>
            <a:endParaRPr u="sng">
              <a:solidFill>
                <a:srgbClr val="E4002C"/>
              </a:solidFill>
            </a:endParaRPr>
          </a:p>
          <a:p>
            <a:pPr indent="0" lvl="0" marL="0" rtl="0" algn="l">
              <a:spcBef>
                <a:spcPts val="0"/>
              </a:spcBef>
              <a:spcAft>
                <a:spcPts val="0"/>
              </a:spcAft>
              <a:buNone/>
            </a:pPr>
            <a:r>
              <a:rPr lang="en">
                <a:solidFill>
                  <a:schemeClr val="dk1"/>
                </a:solidFill>
              </a:rPr>
              <a:t>“</a:t>
            </a:r>
            <a:r>
              <a:rPr lang="en">
                <a:solidFill>
                  <a:schemeClr val="dk1"/>
                </a:solidFill>
              </a:rPr>
              <a:t>Journal policies for posting and citing preprints vary across disciplines. Klebel et al. (2020) found that 91% of the journals in the life sciences and earth sciences allow preprinting, while this is the case for only 45% of the journals in the humanities. In a survey carried out by ASAPbio (2020), it was observed that concerns about preprinting were stronger among respondents who had never posted a preprint than among those who did have experience with preprinting.</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3643a5b0d83_0_26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3643a5b0d83_0_26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Ni and Waltman “present the results of a global online survey of authors of research papers asking them about their familiarity with preprinting and their experience with reading and posting preprints. Survey participants were also asked to share their views on the benefits of preprinting, concerns about preprinting, and ways in which preprinting can be promoted.”</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In total, survey responses were received from 114 countries/regions. 3506 completed responses to our survey</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Choices: “not at all beneficial,” “somewhat beneficial,” “very beneficial,” and “do not know.”</a:t>
            </a:r>
            <a:endParaRPr>
              <a:solidFill>
                <a:schemeClr val="dk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383b0fb7a60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383b0fb7a60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374b6944724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374b6944724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Ni and Waltman “present the results of a global online survey of authors of research papers asking them about their familiarity with preprinting and their experience with reading and posting preprints. Survey participants were also asked to share their views on the benefits of preprinting, concerns about preprinting, and ways in which preprinting can be promoted.”</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In total, survey responses were received from 114 countries/regions. 3506 completed responses to our survey</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Choices: “not at all beneficial,” “somewhat beneficial,” “very beneficial,” and “do not know.”</a:t>
            </a:r>
            <a:endParaRPr>
              <a:solidFill>
                <a:schemeClr val="dk1"/>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383b0fb7a60_0_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3" name="Google Shape;453;g383b0fb7a60_0_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374b6944724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374b6944724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Ni and Waltman “present the results of a global online survey of authors of research papers asking them about their familiarity with preprinting and their experience with reading and posting preprints. Survey participants were also asked to share their views on the benefits of preprinting, concerns about preprinting, and ways in which preprinting can be promoted.”</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In total, survey responses were received from 114 countries/regions. 3506 completed responses to our survey</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Choices: “not at all beneficial,” “somewhat beneficial,” “very beneficial,” and “do not know.”</a:t>
            </a:r>
            <a:endParaRPr>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4" name="Shape 464"/>
        <p:cNvGrpSpPr/>
        <p:nvPr/>
      </p:nvGrpSpPr>
      <p:grpSpPr>
        <a:xfrm>
          <a:off x="0" y="0"/>
          <a:ext cx="0" cy="0"/>
          <a:chOff x="0" y="0"/>
          <a:chExt cx="0" cy="0"/>
        </a:xfrm>
      </p:grpSpPr>
      <p:sp>
        <p:nvSpPr>
          <p:cNvPr id="465" name="Google Shape;465;g3643a5b0d83_0_23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6" name="Google Shape;466;g3643a5b0d83_0_23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383b0fb7a60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383b0fb7a60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Pass over to Roseline</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g2caa639b5eb_0_2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1" name="Google Shape;481;g2caa639b5eb_0_2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0" name="Shape 490"/>
        <p:cNvGrpSpPr/>
        <p:nvPr/>
      </p:nvGrpSpPr>
      <p:grpSpPr>
        <a:xfrm>
          <a:off x="0" y="0"/>
          <a:ext cx="0" cy="0"/>
          <a:chOff x="0" y="0"/>
          <a:chExt cx="0" cy="0"/>
        </a:xfrm>
      </p:grpSpPr>
      <p:sp>
        <p:nvSpPr>
          <p:cNvPr id="491" name="Google Shape;491;g3643a5b0d83_0_8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2" name="Google Shape;492;g3643a5b0d83_0_8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Notes: </a:t>
            </a:r>
            <a:r>
              <a:rPr lang="en"/>
              <a:t>The number of preprints published has increased substantially over the 5 years, a big increase was seen for example during the COVID pandemic as it was so vitally important to get research on the topic out as quick as possible and so the value of preprints was suddenly recognised more widely. As preprints become more widely used and accepted, they raise the possibility of rethinking the peer-review process. Preprints are enabling new forms of peer review that have the potential to be more thorough, inclusive, and collegial than traditional journal peer review, and to thus fundamentally shift the culture of peer review toward constructive collaboration.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8" name="Shape 498"/>
        <p:cNvGrpSpPr/>
        <p:nvPr/>
      </p:nvGrpSpPr>
      <p:grpSpPr>
        <a:xfrm>
          <a:off x="0" y="0"/>
          <a:ext cx="0" cy="0"/>
          <a:chOff x="0" y="0"/>
          <a:chExt cx="0" cy="0"/>
        </a:xfrm>
      </p:grpSpPr>
      <p:sp>
        <p:nvSpPr>
          <p:cNvPr id="499" name="Google Shape;499;g3643a5b0d83_0_21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0" name="Google Shape;500;g3643a5b0d83_0_21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3643a5b0d83_0_22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7" name="Google Shape;507;g3643a5b0d83_0_22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g3164f98eb57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4" name="Google Shape;514;g3164f98eb57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5" name="Shape 525"/>
        <p:cNvGrpSpPr/>
        <p:nvPr/>
      </p:nvGrpSpPr>
      <p:grpSpPr>
        <a:xfrm>
          <a:off x="0" y="0"/>
          <a:ext cx="0" cy="0"/>
          <a:chOff x="0" y="0"/>
          <a:chExt cx="0" cy="0"/>
        </a:xfrm>
      </p:grpSpPr>
      <p:sp>
        <p:nvSpPr>
          <p:cNvPr id="526" name="Google Shape;526;g3643a5b0d83_0_10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7" name="Google Shape;527;g3643a5b0d83_0_10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From ASAPbio website (</a:t>
            </a:r>
            <a:r>
              <a:rPr lang="en" u="sng">
                <a:solidFill>
                  <a:schemeClr val="hlink"/>
                </a:solidFill>
                <a:hlinkClick r:id="rId2"/>
              </a:rPr>
              <a:t>https://asapbio.org/preprint-policy-framework</a:t>
            </a:r>
            <a:r>
              <a:rPr lang="en">
                <a:solidFill>
                  <a:schemeClr val="dk1"/>
                </a:solidFill>
              </a:rPr>
              <a:t>): “ASAPbio in partnership with Creative Commons has engaged with research funders, including members of the</a:t>
            </a:r>
            <a:r>
              <a:rPr lang="en">
                <a:solidFill>
                  <a:schemeClr val="dk1"/>
                </a:solidFill>
                <a:uFill>
                  <a:noFill/>
                </a:uFill>
                <a:hlinkClick r:id="rId3">
                  <a:extLst>
                    <a:ext uri="{A12FA001-AC4F-418D-AE19-62706E023703}">
                      <ahyp:hlinkClr val="tx"/>
                    </a:ext>
                  </a:extLst>
                </a:hlinkClick>
              </a:rPr>
              <a:t> </a:t>
            </a:r>
            <a:r>
              <a:rPr lang="en" u="sng">
                <a:solidFill>
                  <a:schemeClr val="hlink"/>
                </a:solidFill>
                <a:hlinkClick r:id="rId4"/>
              </a:rPr>
              <a:t>Open Research Funders Group</a:t>
            </a:r>
            <a:r>
              <a:rPr lang="en">
                <a:solidFill>
                  <a:schemeClr val="dk1"/>
                </a:solidFill>
              </a:rPr>
              <a:t>, to further policy alignment toward a standard Preprint Policy Framework. As of July 2025, the Gates Foundation and Aligning Science Across Parkinson’s (ASAP) identify this Preprint Policy Framework as a model framework, and are committed to promoting the use of preprints and their open licenses in policy and practice. CZI has also signaled alignment.</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g3643a5b0d83_0_24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4" name="Google Shape;544;g3643a5b0d83_0_24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6" name="Shape 596"/>
        <p:cNvGrpSpPr/>
        <p:nvPr/>
      </p:nvGrpSpPr>
      <p:grpSpPr>
        <a:xfrm>
          <a:off x="0" y="0"/>
          <a:ext cx="0" cy="0"/>
          <a:chOff x="0" y="0"/>
          <a:chExt cx="0" cy="0"/>
        </a:xfrm>
      </p:grpSpPr>
      <p:sp>
        <p:nvSpPr>
          <p:cNvPr id="597" name="Google Shape;597;g3643a5b0d83_0_9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8" name="Google Shape;598;g3643a5b0d83_0_9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Notes: </a:t>
            </a:r>
            <a:r>
              <a:rPr lang="en"/>
              <a:t>Traditionally preprints at the beginning were not peer reviewed, they were for early sharing of outputs before publication in a journal with a peer review system, but now people have realised that if we have open availability of the research which can then also enable the early feedback on research at a time when improvements can be made. Also not all preprints go on to be submitted at a journal and peer reviewed at that stage. </a:t>
            </a:r>
            <a:endParaRPr/>
          </a:p>
          <a:p>
            <a:pPr indent="0" lvl="0" marL="0" rtl="0" algn="l">
              <a:spcBef>
                <a:spcPts val="0"/>
              </a:spcBef>
              <a:spcAft>
                <a:spcPts val="0"/>
              </a:spcAft>
              <a:buNone/>
            </a:pPr>
            <a:r>
              <a:rPr lang="en"/>
              <a:t>This figure represents Preprints evaluated per month on Sciety, excluding reviews conducted by automated tools (ScreenIT) and reviews by journals posted after publication of the journal version (source data available [20]).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This chart includes data from the following services, regardless of which server the preprints they evaluate have been posted to: eLife, Review Commons, Arcadia Science, preLights, Rapid Reviews, PREreview, NCRC, Peer Community In (Evolutionary Biology, Ecology, Zoology, Animal Science, Neuroscience, Paleontology, Archaeology), PeerRef, Biophysics Colab, ASAPbio (and ASAPbio-SciELO) crowd review, Life Science Editors (including Foundation), and The Unjournal. Data have been collected and provided by Sciety. Reviews posted to comment sections of preprint servers are not included, and depending on the policies of individual services, some of the evaluations included in this chart may not meet our definition of preprint review.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g383b0fb7a60_0_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4" name="Google Shape;604;g383b0fb7a60_0_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0" name="Shape 610"/>
        <p:cNvGrpSpPr/>
        <p:nvPr/>
      </p:nvGrpSpPr>
      <p:grpSpPr>
        <a:xfrm>
          <a:off x="0" y="0"/>
          <a:ext cx="0" cy="0"/>
          <a:chOff x="0" y="0"/>
          <a:chExt cx="0" cy="0"/>
        </a:xfrm>
      </p:grpSpPr>
      <p:sp>
        <p:nvSpPr>
          <p:cNvPr id="611" name="Google Shape;611;g3643a5b0d83_0_14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2" name="Google Shape;612;g3643a5b0d83_0_14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643a5b0d83_0_10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3643a5b0d83_0_10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9" name="Shape 639"/>
        <p:cNvGrpSpPr/>
        <p:nvPr/>
      </p:nvGrpSpPr>
      <p:grpSpPr>
        <a:xfrm>
          <a:off x="0" y="0"/>
          <a:ext cx="0" cy="0"/>
          <a:chOff x="0" y="0"/>
          <a:chExt cx="0" cy="0"/>
        </a:xfrm>
      </p:grpSpPr>
      <p:sp>
        <p:nvSpPr>
          <p:cNvPr id="640" name="Google Shape;640;g3643a5b0d83_0_19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1" name="Google Shape;641;g3643a5b0d83_0_19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9" name="Shape 649"/>
        <p:cNvGrpSpPr/>
        <p:nvPr/>
      </p:nvGrpSpPr>
      <p:grpSpPr>
        <a:xfrm>
          <a:off x="0" y="0"/>
          <a:ext cx="0" cy="0"/>
          <a:chOff x="0" y="0"/>
          <a:chExt cx="0" cy="0"/>
        </a:xfrm>
      </p:grpSpPr>
      <p:sp>
        <p:nvSpPr>
          <p:cNvPr id="650" name="Google Shape;650;g3643a5b0d83_0_19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1" name="Google Shape;651;g3643a5b0d83_0_19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rPr>
              <a:t>Data around the diversity of peer reviewers is scarce, but there are a few studies that have looked at gender and geographical representation of peer review gatekeepers—in this 2019 study from of senior editors, reviewing editors and peer reviewers at the journal eLife. The authors reported an overrepresentation of male gatekeepers (mostly peer reviewers as they were 7,000 out of the total 8,000) and over 90% of these gatekeepers were living in North America or Europe with only just over 5% from Asia and under 2% from South America, Oceania, and Africa.</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g3643a5b0d83_0_19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1" name="Google Shape;661;g3643a5b0d83_0_19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Notes:</a:t>
            </a:r>
            <a:r>
              <a:rPr lang="en">
                <a:solidFill>
                  <a:schemeClr val="dk1"/>
                </a:solidFill>
              </a:rPr>
              <a:t> In this study McDowell and colleagues surveyed 498 ECRs (defined as “anyone engaged in research who is not recognized as an independent leader of a research group, including: undergraduate, graduate, and postdoctoral researchers; junior research assistants”) and found that about half of them had never engaged in independent peer review. However…(next slide)</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7" name="Shape 667"/>
        <p:cNvGrpSpPr/>
        <p:nvPr/>
      </p:nvGrpSpPr>
      <p:grpSpPr>
        <a:xfrm>
          <a:off x="0" y="0"/>
          <a:ext cx="0" cy="0"/>
          <a:chOff x="0" y="0"/>
          <a:chExt cx="0" cy="0"/>
        </a:xfrm>
      </p:grpSpPr>
      <p:sp>
        <p:nvSpPr>
          <p:cNvPr id="668" name="Google Shape;668;g3643a5b0d83_0_19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9" name="Google Shape;669;g3643a5b0d83_0_19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rPr>
              <a:t>Notes:</a:t>
            </a:r>
            <a:r>
              <a:rPr lang="en">
                <a:solidFill>
                  <a:schemeClr val="dk1"/>
                </a:solidFill>
              </a:rPr>
              <a:t> …several experienced peer reviewing as co-reviewers (defined as someone who has “contributed ideas and/or text to a peer review report when one is not the invited reviewer) although without always being recognized. The authors define the process of co-reviewing without recognition as “ghostwriting”. 46% folks who co-reviewed report to know they have not been recognized and 32% don’t know. </a:t>
            </a:r>
            <a:endParaRPr>
              <a:solidFill>
                <a:schemeClr val="dk1"/>
              </a:solidFill>
            </a:endParaRPr>
          </a:p>
          <a:p>
            <a:pPr indent="0" lvl="0" marL="0" rtl="0" algn="l">
              <a:spcBef>
                <a:spcPts val="0"/>
              </a:spcBef>
              <a:spcAft>
                <a:spcPts val="0"/>
              </a:spcAft>
              <a:buClr>
                <a:schemeClr val="dk1"/>
              </a:buClr>
              <a:buSzPts val="1100"/>
              <a:buFont typeface="Arial"/>
              <a:buNone/>
            </a:pPr>
            <a:r>
              <a:rPr lang="en">
                <a:solidFill>
                  <a:schemeClr val="dk1"/>
                </a:solidFill>
              </a:rPr>
              <a:t>Even if these are not comprehensive data around global peer review practices, we can deduces that who is called to be an “expert”, someone with enough experience to be a peer reviewer may be part of an homogeneous group of people which is not at all representative of the diversity of researchers whose work is evaluated.</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g3643a5b0d83_0_15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7" name="Google Shape;677;g3643a5b0d83_0_15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1" name="Shape 681"/>
        <p:cNvGrpSpPr/>
        <p:nvPr/>
      </p:nvGrpSpPr>
      <p:grpSpPr>
        <a:xfrm>
          <a:off x="0" y="0"/>
          <a:ext cx="0" cy="0"/>
          <a:chOff x="0" y="0"/>
          <a:chExt cx="0" cy="0"/>
        </a:xfrm>
      </p:grpSpPr>
      <p:sp>
        <p:nvSpPr>
          <p:cNvPr id="682" name="Google Shape;682;g374b6944724_0_4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3" name="Google Shape;683;g374b6944724_0_4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2" name="Shape 702"/>
        <p:cNvGrpSpPr/>
        <p:nvPr/>
      </p:nvGrpSpPr>
      <p:grpSpPr>
        <a:xfrm>
          <a:off x="0" y="0"/>
          <a:ext cx="0" cy="0"/>
          <a:chOff x="0" y="0"/>
          <a:chExt cx="0" cy="0"/>
        </a:xfrm>
      </p:grpSpPr>
      <p:sp>
        <p:nvSpPr>
          <p:cNvPr id="703" name="Google Shape;703;g374b6944724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4" name="Google Shape;704;g374b6944724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2" name="Shape 722"/>
        <p:cNvGrpSpPr/>
        <p:nvPr/>
      </p:nvGrpSpPr>
      <p:grpSpPr>
        <a:xfrm>
          <a:off x="0" y="0"/>
          <a:ext cx="0" cy="0"/>
          <a:chOff x="0" y="0"/>
          <a:chExt cx="0" cy="0"/>
        </a:xfrm>
      </p:grpSpPr>
      <p:sp>
        <p:nvSpPr>
          <p:cNvPr id="723" name="Google Shape;723;g374b6944724_0_19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4" name="Google Shape;724;g374b6944724_0_19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1" name="Shape 741"/>
        <p:cNvGrpSpPr/>
        <p:nvPr/>
      </p:nvGrpSpPr>
      <p:grpSpPr>
        <a:xfrm>
          <a:off x="0" y="0"/>
          <a:ext cx="0" cy="0"/>
          <a:chOff x="0" y="0"/>
          <a:chExt cx="0" cy="0"/>
        </a:xfrm>
      </p:grpSpPr>
      <p:sp>
        <p:nvSpPr>
          <p:cNvPr id="742" name="Google Shape;742;g374b6944724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3" name="Google Shape;743;g374b6944724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g383b0fb7a60_0_1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4" name="Google Shape;764;g383b0fb7a60_0_1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Sources: </a:t>
            </a:r>
            <a:r>
              <a:rPr lang="en" sz="1050">
                <a:solidFill>
                  <a:srgbClr val="444746"/>
                </a:solidFill>
                <a:highlight>
                  <a:srgbClr val="FFFFFF"/>
                </a:highlight>
                <a:latin typeface="Roboto"/>
                <a:ea typeface="Roboto"/>
                <a:cs typeface="Roboto"/>
                <a:sym typeface="Roboto"/>
              </a:rPr>
              <a:t>1. </a:t>
            </a:r>
            <a:r>
              <a:rPr lang="en" sz="1050">
                <a:solidFill>
                  <a:srgbClr val="0B57D0"/>
                </a:solidFill>
                <a:highlight>
                  <a:srgbClr val="FFFFFF"/>
                </a:highlight>
                <a:uFill>
                  <a:noFill/>
                </a:uFill>
                <a:latin typeface="Roboto"/>
                <a:ea typeface="Roboto"/>
                <a:cs typeface="Roboto"/>
                <a:sym typeface="Roboto"/>
                <a:hlinkClick r:id="rId2">
                  <a:extLst>
                    <a:ext uri="{A12FA001-AC4F-418D-AE19-62706E023703}">
                      <ahyp:hlinkClr val="tx"/>
                    </a:ext>
                  </a:extLst>
                </a:hlinkClick>
              </a:rPr>
              <a:t>https://dppd.medium.com/global-south-researchers-succeeding-against-the-odds-how-are-they-different-9a63589b792</a:t>
            </a:r>
            <a:endParaRPr sz="1050">
              <a:solidFill>
                <a:srgbClr val="0B57D0"/>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solidFill>
                <a:schemeClr val="dk1"/>
              </a:solidFill>
            </a:endParaRPr>
          </a:p>
          <a:p>
            <a:pPr indent="0" lvl="0" marL="0" rtl="0" algn="l">
              <a:spcBef>
                <a:spcPts val="0"/>
              </a:spcBef>
              <a:spcAft>
                <a:spcPts val="0"/>
              </a:spcAft>
              <a:buClr>
                <a:schemeClr val="dk1"/>
              </a:buClr>
              <a:buSzPts val="1100"/>
              <a:buFont typeface="Arial"/>
              <a:buNone/>
            </a:pPr>
            <a:r>
              <a:rPr lang="en" sz="1050">
                <a:solidFill>
                  <a:srgbClr val="444746"/>
                </a:solidFill>
                <a:highlight>
                  <a:srgbClr val="FFFFFF"/>
                </a:highlight>
                <a:latin typeface="Roboto"/>
                <a:ea typeface="Roboto"/>
                <a:cs typeface="Roboto"/>
                <a:sym typeface="Roboto"/>
              </a:rPr>
              <a:t>2. </a:t>
            </a:r>
            <a:r>
              <a:rPr lang="en" sz="1050">
                <a:solidFill>
                  <a:srgbClr val="0B57D0"/>
                </a:solidFill>
                <a:highlight>
                  <a:srgbClr val="FFFFFF"/>
                </a:highlight>
                <a:uFill>
                  <a:noFill/>
                </a:uFill>
                <a:latin typeface="Roboto"/>
                <a:ea typeface="Roboto"/>
                <a:cs typeface="Roboto"/>
                <a:sym typeface="Roboto"/>
                <a:hlinkClick r:id="rId3">
                  <a:extLst>
                    <a:ext uri="{A12FA001-AC4F-418D-AE19-62706E023703}">
                      <ahyp:hlinkClr val="tx"/>
                    </a:ext>
                  </a:extLst>
                </a:hlinkClick>
              </a:rPr>
              <a:t>https://ncses.nsf.gov/pubs/nsb20206/publication-output-by-region-country-or-economy/#utm_source</a:t>
            </a:r>
            <a:endParaRPr sz="1050">
              <a:solidFill>
                <a:srgbClr val="0B57D0"/>
              </a:solidFill>
              <a:highlight>
                <a:srgbClr val="FFFFFF"/>
              </a:highlight>
              <a:latin typeface="Roboto"/>
              <a:ea typeface="Roboto"/>
              <a:cs typeface="Roboto"/>
              <a:sym typeface="Roboto"/>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None/>
            </a:pPr>
            <a:r>
              <a:rPr lang="en">
                <a:solidFill>
                  <a:schemeClr val="dk1"/>
                </a:solidFill>
              </a:rPr>
              <a:t>3. </a:t>
            </a:r>
            <a:r>
              <a:rPr lang="en" sz="1050" u="sng">
                <a:solidFill>
                  <a:srgbClr val="0B57D0"/>
                </a:solidFill>
                <a:latin typeface="Roboto"/>
                <a:ea typeface="Roboto"/>
                <a:cs typeface="Roboto"/>
                <a:sym typeface="Roboto"/>
                <a:hlinkClick r:id="rId4">
                  <a:extLst>
                    <a:ext uri="{A12FA001-AC4F-418D-AE19-62706E023703}">
                      <ahyp:hlinkClr val="tx"/>
                    </a:ext>
                  </a:extLst>
                </a:hlinkClick>
              </a:rPr>
              <a:t>https://link.springer.com/article/10.1007/s11192-021-04128-1</a:t>
            </a:r>
            <a:endParaRPr>
              <a:solidFill>
                <a:schemeClr val="dk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873bfe69fc_0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6" name="Google Shape;196;g3873bfe69fc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0" name="Shape 770"/>
        <p:cNvGrpSpPr/>
        <p:nvPr/>
      </p:nvGrpSpPr>
      <p:grpSpPr>
        <a:xfrm>
          <a:off x="0" y="0"/>
          <a:ext cx="0" cy="0"/>
          <a:chOff x="0" y="0"/>
          <a:chExt cx="0" cy="0"/>
        </a:xfrm>
      </p:grpSpPr>
      <p:sp>
        <p:nvSpPr>
          <p:cNvPr id="771" name="Google Shape;771;g383b0fb7a60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2" name="Google Shape;772;g383b0fb7a60_0_1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the gatekeepers of the global research system—do not reflect the diversity of the researchers they oversee, significant biases can emerge. As a result, valuable research may be overlooked or dismissed. When these biases shape the criteria for what is considered valid or high-quality science, it can skew the entire body of knowledge, limiting the scope of what gets recognized as legitimate science. Ultimately, this systemic imbalance can stifle innovation, reduce inclusivity, and hinder the advancement of global knowledge. This map developed by Juan Pablo Alperin (Simon Fraser University) and Rodrigo Costas (Centre for Science and Technology Studies) shows the world as scaled by publications in Scopus per country. Here you can see a big disparity in what is counted as legitimate scientific knowledge coming from the Global North compared to the Global South.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7" name="Shape 777"/>
        <p:cNvGrpSpPr/>
        <p:nvPr/>
      </p:nvGrpSpPr>
      <p:grpSpPr>
        <a:xfrm>
          <a:off x="0" y="0"/>
          <a:ext cx="0" cy="0"/>
          <a:chOff x="0" y="0"/>
          <a:chExt cx="0" cy="0"/>
        </a:xfrm>
      </p:grpSpPr>
      <p:sp>
        <p:nvSpPr>
          <p:cNvPr id="778" name="Google Shape;778;g383b0fb7a60_0_1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9" name="Google Shape;779;g383b0fb7a60_0_1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4" name="Shape 784"/>
        <p:cNvGrpSpPr/>
        <p:nvPr/>
      </p:nvGrpSpPr>
      <p:grpSpPr>
        <a:xfrm>
          <a:off x="0" y="0"/>
          <a:ext cx="0" cy="0"/>
          <a:chOff x="0" y="0"/>
          <a:chExt cx="0" cy="0"/>
        </a:xfrm>
      </p:grpSpPr>
      <p:sp>
        <p:nvSpPr>
          <p:cNvPr id="785" name="Google Shape;785;g383b0fb7a60_0_1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6" name="Google Shape;786;g383b0fb7a60_0_1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30200" lvl="0" marL="457200" rtl="0" algn="just">
              <a:lnSpc>
                <a:spcPct val="115000"/>
              </a:lnSpc>
              <a:spcBef>
                <a:spcPts val="1200"/>
              </a:spcBef>
              <a:spcAft>
                <a:spcPts val="0"/>
              </a:spcAft>
              <a:buClr>
                <a:schemeClr val="dk1"/>
              </a:buClr>
              <a:buSzPts val="1600"/>
              <a:buFont typeface="IBM Plex Sans"/>
              <a:buChar char="●"/>
            </a:pPr>
            <a:r>
              <a:rPr lang="en" sz="1200">
                <a:solidFill>
                  <a:schemeClr val="dk1"/>
                </a:solidFill>
                <a:latin typeface="IBM Plex Sans"/>
                <a:ea typeface="IBM Plex Sans"/>
                <a:cs typeface="IBM Plex Sans"/>
                <a:sym typeface="IBM Plex Sans"/>
              </a:rPr>
              <a:t>Therefore, we discuss how preprint review can be leveraged to serve as a strategy to advance scientific communication, education, and promote inclusion in the Global South. Using an open model, we work with preprint repositories such as AfricArXiv to identify preprints to be reviewed. </a:t>
            </a:r>
            <a:endParaRPr sz="1200">
              <a:solidFill>
                <a:schemeClr val="dk1"/>
              </a:solidFill>
              <a:latin typeface="IBM Plex Sans"/>
              <a:ea typeface="IBM Plex Sans"/>
              <a:cs typeface="IBM Plex Sans"/>
              <a:sym typeface="IBM Plex Sans"/>
            </a:endParaRPr>
          </a:p>
          <a:p>
            <a:pPr indent="0" lvl="0" marL="0" rtl="0" algn="l">
              <a:spcBef>
                <a:spcPts val="120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g383b0fb7a60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3" name="Google Shape;793;g383b0fb7a60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304800" lvl="0" marL="457200" rtl="0" algn="just">
              <a:lnSpc>
                <a:spcPct val="115000"/>
              </a:lnSpc>
              <a:spcBef>
                <a:spcPts val="1200"/>
              </a:spcBef>
              <a:spcAft>
                <a:spcPts val="0"/>
              </a:spcAft>
              <a:buClr>
                <a:schemeClr val="dk1"/>
              </a:buClr>
              <a:buSzPts val="1200"/>
              <a:buFont typeface="IBM Plex Sans"/>
              <a:buChar char="●"/>
            </a:pPr>
            <a:r>
              <a:rPr lang="en" sz="1200">
                <a:solidFill>
                  <a:schemeClr val="dk1"/>
                </a:solidFill>
                <a:latin typeface="IBM Plex Sans"/>
                <a:ea typeface="IBM Plex Sans"/>
                <a:cs typeface="IBM Plex Sans"/>
                <a:sym typeface="IBM Plex Sans"/>
              </a:rPr>
              <a:t>This process aligns with the principles of Open Science by enhancing transparency, accelerating feedback loops, and increasing participation from underrepresented regions. </a:t>
            </a:r>
            <a:endParaRPr sz="1200">
              <a:solidFill>
                <a:schemeClr val="dk1"/>
              </a:solidFill>
              <a:latin typeface="IBM Plex Sans"/>
              <a:ea typeface="IBM Plex Sans"/>
              <a:cs typeface="IBM Plex Sans"/>
              <a:sym typeface="IBM Plex Sans"/>
            </a:endParaRPr>
          </a:p>
          <a:p>
            <a:pPr indent="-304800" lvl="0" marL="457200" rtl="0" algn="just">
              <a:lnSpc>
                <a:spcPct val="115000"/>
              </a:lnSpc>
              <a:spcBef>
                <a:spcPts val="0"/>
              </a:spcBef>
              <a:spcAft>
                <a:spcPts val="0"/>
              </a:spcAft>
              <a:buClr>
                <a:schemeClr val="dk1"/>
              </a:buClr>
              <a:buSzPts val="1200"/>
              <a:buFont typeface="IBM Plex Sans"/>
              <a:buChar char="●"/>
            </a:pPr>
            <a:r>
              <a:rPr lang="en" sz="1200">
                <a:solidFill>
                  <a:schemeClr val="dk1"/>
                </a:solidFill>
                <a:latin typeface="IBM Plex Sans"/>
                <a:ea typeface="IBM Plex Sans"/>
                <a:cs typeface="IBM Plex Sans"/>
                <a:sym typeface="IBM Plex Sans"/>
              </a:rPr>
              <a:t>It also serves as a scalable model for integrating real-world research engagement into curricula, supporting both equity in education and resilience in research ecosystems. </a:t>
            </a:r>
            <a:endParaRPr sz="700"/>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g383b0fb7a60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6" name="Google Shape;806;g383b0fb7a60_0_1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published review is discoverable and creditable: </a:t>
            </a:r>
            <a:br>
              <a:rPr lang="en"/>
            </a:br>
            <a:r>
              <a:rPr lang="en"/>
              <a:t>- Review Authors have the option to sign the review with their public ORCID profile, building recognition and a profile as a reviewer, or with their unique PREreview pseudonym which is automatically assigned to them at the point of creating an account.</a:t>
            </a:r>
            <a:endParaRPr/>
          </a:p>
          <a:p>
            <a:pPr indent="-298450" lvl="0" marL="457200" rtl="0" algn="l">
              <a:spcBef>
                <a:spcPts val="0"/>
              </a:spcBef>
              <a:spcAft>
                <a:spcPts val="0"/>
              </a:spcAft>
              <a:buSzPts val="1100"/>
              <a:buChar char="-"/>
            </a:pPr>
            <a:r>
              <a:rPr lang="en"/>
              <a:t>Reviews are added to the RCN PREreview Club page.</a:t>
            </a:r>
            <a:endParaRPr/>
          </a:p>
          <a:p>
            <a:pPr indent="-298450" lvl="0" marL="457200" rtl="0" algn="l">
              <a:spcBef>
                <a:spcPts val="0"/>
              </a:spcBef>
              <a:spcAft>
                <a:spcPts val="0"/>
              </a:spcAft>
              <a:buSzPts val="1100"/>
              <a:buChar char="-"/>
            </a:pPr>
            <a:r>
              <a:rPr lang="en"/>
              <a:t>All reviews are assigned a CC By 4.0 license and a DOI via Datacite, ensuring persistent discoverability.</a:t>
            </a:r>
            <a:endParaRPr/>
          </a:p>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9" name="Shape 819"/>
        <p:cNvGrpSpPr/>
        <p:nvPr/>
      </p:nvGrpSpPr>
      <p:grpSpPr>
        <a:xfrm>
          <a:off x="0" y="0"/>
          <a:ext cx="0" cy="0"/>
          <a:chOff x="0" y="0"/>
          <a:chExt cx="0" cy="0"/>
        </a:xfrm>
      </p:grpSpPr>
      <p:sp>
        <p:nvSpPr>
          <p:cNvPr id="820" name="Google Shape;820;g374b6944724_0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1" name="Google Shape;821;g374b6944724_0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2" name="Shape 832"/>
        <p:cNvGrpSpPr/>
        <p:nvPr/>
      </p:nvGrpSpPr>
      <p:grpSpPr>
        <a:xfrm>
          <a:off x="0" y="0"/>
          <a:ext cx="0" cy="0"/>
          <a:chOff x="0" y="0"/>
          <a:chExt cx="0" cy="0"/>
        </a:xfrm>
      </p:grpSpPr>
      <p:sp>
        <p:nvSpPr>
          <p:cNvPr id="833" name="Google Shape;833;g374b6944724_0_8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4" name="Google Shape;834;g374b6944724_0_80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1" name="Shape 841"/>
        <p:cNvGrpSpPr/>
        <p:nvPr/>
      </p:nvGrpSpPr>
      <p:grpSpPr>
        <a:xfrm>
          <a:off x="0" y="0"/>
          <a:ext cx="0" cy="0"/>
          <a:chOff x="0" y="0"/>
          <a:chExt cx="0" cy="0"/>
        </a:xfrm>
      </p:grpSpPr>
      <p:sp>
        <p:nvSpPr>
          <p:cNvPr id="842" name="Google Shape;842;g378632bb7af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3" name="Google Shape;843;g378632bb7af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8" name="Shape 848"/>
        <p:cNvGrpSpPr/>
        <p:nvPr/>
      </p:nvGrpSpPr>
      <p:grpSpPr>
        <a:xfrm>
          <a:off x="0" y="0"/>
          <a:ext cx="0" cy="0"/>
          <a:chOff x="0" y="0"/>
          <a:chExt cx="0" cy="0"/>
        </a:xfrm>
      </p:grpSpPr>
      <p:sp>
        <p:nvSpPr>
          <p:cNvPr id="849" name="Google Shape;849;g374b6944724_0_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0" name="Google Shape;850;g374b6944724_0_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Link to video: </a:t>
            </a:r>
            <a:r>
              <a:rPr lang="en" sz="1150" u="sng">
                <a:solidFill>
                  <a:schemeClr val="hlink"/>
                </a:solidFill>
                <a:highlight>
                  <a:srgbClr val="F8F8F8"/>
                </a:highlight>
                <a:hlinkClick r:id="rId2"/>
              </a:rPr>
              <a:t>https://bit.ly/Structured-PREreview-Demo</a:t>
            </a:r>
            <a:r>
              <a:rPr lang="en" sz="1150">
                <a:highlight>
                  <a:srgbClr val="F8F8F8"/>
                </a:highlight>
              </a:rPr>
              <a:t> (for people to review again later if they so wish)</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5" name="Shape 855"/>
        <p:cNvGrpSpPr/>
        <p:nvPr/>
      </p:nvGrpSpPr>
      <p:grpSpPr>
        <a:xfrm>
          <a:off x="0" y="0"/>
          <a:ext cx="0" cy="0"/>
          <a:chOff x="0" y="0"/>
          <a:chExt cx="0" cy="0"/>
        </a:xfrm>
      </p:grpSpPr>
      <p:sp>
        <p:nvSpPr>
          <p:cNvPr id="856" name="Google Shape;856;g3643a5b0d83_0_167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7" name="Google Shape;857;g3643a5b0d83_0_16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Calls to action</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643a5b0d83_0_4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3643a5b0d83_0_4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a:solidFill>
                  <a:schemeClr val="dk1"/>
                </a:solidFill>
              </a:rPr>
              <a:t>Notes:</a:t>
            </a:r>
            <a:r>
              <a:rPr lang="en">
                <a:solidFill>
                  <a:schemeClr val="dk1"/>
                </a:solidFill>
              </a:rPr>
              <a:t> [CLICK] Throughout history, scholars have shared their discoveries in different ways, evolving alongside technological and cultural shifts:</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[CLICK] Oral Traditions &amp; Letters (Ancient Times–1600s)</a:t>
            </a:r>
            <a:r>
              <a:rPr lang="en">
                <a:solidFill>
                  <a:schemeClr val="dk1"/>
                </a:solidFill>
              </a:rPr>
              <a:t> – Early scholars shared knowledge through oral teachings, letters, and private correspondences (e.g.,Isaac Newton exchanged ideas with William Briggs via private letters). There is a star next to Oral traditions as we want to go back to this point in the next slide.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[CLICK] Scientific Societies &amp; Journals (1600s–1800s)</a:t>
            </a:r>
            <a:r>
              <a:rPr lang="en">
                <a:solidFill>
                  <a:schemeClr val="dk1"/>
                </a:solidFill>
              </a:rPr>
              <a:t> – The formation of societies like the </a:t>
            </a:r>
            <a:r>
              <a:rPr i="1" lang="en">
                <a:solidFill>
                  <a:schemeClr val="dk1"/>
                </a:solidFill>
              </a:rPr>
              <a:t>Royal Society of London</a:t>
            </a:r>
            <a:r>
              <a:rPr lang="en">
                <a:solidFill>
                  <a:schemeClr val="dk1"/>
                </a:solidFill>
              </a:rPr>
              <a:t> (1660) and </a:t>
            </a:r>
            <a:r>
              <a:rPr i="1" lang="en">
                <a:solidFill>
                  <a:schemeClr val="dk1"/>
                </a:solidFill>
              </a:rPr>
              <a:t>Académie des Sciences</a:t>
            </a:r>
            <a:r>
              <a:rPr lang="en">
                <a:solidFill>
                  <a:schemeClr val="dk1"/>
                </a:solidFill>
              </a:rPr>
              <a:t> (1666) led to the first scientific journals, such as </a:t>
            </a:r>
            <a:r>
              <a:rPr i="1" lang="en">
                <a:solidFill>
                  <a:schemeClr val="dk1"/>
                </a:solidFill>
              </a:rPr>
              <a:t>Philosophical Transactions</a:t>
            </a:r>
            <a:r>
              <a:rPr lang="en">
                <a:solidFill>
                  <a:schemeClr val="dk1"/>
                </a:solidFill>
              </a:rPr>
              <a:t> (1665), formalizing peer communication.</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[CLICK] Print &amp; Institutionalization (1800s–1900s)</a:t>
            </a:r>
            <a:r>
              <a:rPr lang="en">
                <a:solidFill>
                  <a:schemeClr val="dk1"/>
                </a:solidFill>
              </a:rPr>
              <a:t> – Scientific publishing expanded, with institutions and universities reinforcing journal-based dissemination with peer review becoming a standard practice.</a:t>
            </a:r>
            <a:endParaRPr>
              <a:solidFill>
                <a:schemeClr val="dk1"/>
              </a:solidFill>
            </a:endParaRPr>
          </a:p>
          <a:p>
            <a:pPr indent="-298450" lvl="0" marL="457200" rtl="0" algn="l">
              <a:lnSpc>
                <a:spcPct val="115000"/>
              </a:lnSpc>
              <a:spcBef>
                <a:spcPts val="0"/>
              </a:spcBef>
              <a:spcAft>
                <a:spcPts val="0"/>
              </a:spcAft>
              <a:buClr>
                <a:schemeClr val="dk1"/>
              </a:buClr>
              <a:buSzPts val="1100"/>
              <a:buChar char="●"/>
            </a:pPr>
            <a:r>
              <a:rPr b="1" lang="en">
                <a:solidFill>
                  <a:schemeClr val="dk1"/>
                </a:solidFill>
              </a:rPr>
              <a:t>[CLICK] Digital &amp; Open Science (1990s–Present)</a:t>
            </a:r>
            <a:r>
              <a:rPr lang="en">
                <a:solidFill>
                  <a:schemeClr val="dk1"/>
                </a:solidFill>
              </a:rPr>
              <a:t> – The internet revolutionized access, allowing, at least from a technical point of you, for much easier and faster ways to disseminate research outputs.</a:t>
            </a:r>
            <a:endParaRPr>
              <a:solidFill>
                <a:schemeClr val="dk1"/>
              </a:solidFill>
            </a:endParaRPr>
          </a:p>
          <a:p>
            <a:pPr indent="0" lvl="0" marL="0" rtl="0" algn="l">
              <a:lnSpc>
                <a:spcPct val="115000"/>
              </a:lnSpc>
              <a:spcBef>
                <a:spcPts val="0"/>
              </a:spcBef>
              <a:spcAft>
                <a:spcPts val="0"/>
              </a:spcAft>
              <a:buNone/>
            </a:pPr>
            <a:r>
              <a:t/>
            </a:r>
            <a:endParaRPr>
              <a:solidFill>
                <a:schemeClr val="dk1"/>
              </a:solidFill>
            </a:endParaRPr>
          </a:p>
          <a:p>
            <a:pPr indent="0" lvl="0" marL="0" rtl="0" algn="l">
              <a:lnSpc>
                <a:spcPct val="115000"/>
              </a:lnSpc>
              <a:spcBef>
                <a:spcPts val="0"/>
              </a:spcBef>
              <a:spcAft>
                <a:spcPts val="0"/>
              </a:spcAft>
              <a:buNone/>
            </a:pPr>
            <a:r>
              <a:rPr lang="en">
                <a:solidFill>
                  <a:schemeClr val="dk1"/>
                </a:solidFill>
              </a:rPr>
              <a:t>So the “when”, “where”, and “how” we share research has changed through history. But the question we want to ask is [CLICK] Why do we share research? What is the number one motivator that pushes us to share knowledge? Before we get to this first activity however, we want to raise an important point.</a:t>
            </a:r>
            <a:endParaRPr>
              <a:solidFill>
                <a:schemeClr val="dk1"/>
              </a:solidFil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1" name="Shape 861"/>
        <p:cNvGrpSpPr/>
        <p:nvPr/>
      </p:nvGrpSpPr>
      <p:grpSpPr>
        <a:xfrm>
          <a:off x="0" y="0"/>
          <a:ext cx="0" cy="0"/>
          <a:chOff x="0" y="0"/>
          <a:chExt cx="0" cy="0"/>
        </a:xfrm>
      </p:grpSpPr>
      <p:sp>
        <p:nvSpPr>
          <p:cNvPr id="862" name="Google Shape;862;g374b6944724_0_7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3" name="Google Shape;863;g374b6944724_0_7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7" name="Shape 867"/>
        <p:cNvGrpSpPr/>
        <p:nvPr/>
      </p:nvGrpSpPr>
      <p:grpSpPr>
        <a:xfrm>
          <a:off x="0" y="0"/>
          <a:ext cx="0" cy="0"/>
          <a:chOff x="0" y="0"/>
          <a:chExt cx="0" cy="0"/>
        </a:xfrm>
      </p:grpSpPr>
      <p:sp>
        <p:nvSpPr>
          <p:cNvPr id="868" name="Google Shape;868;g3873bfe69f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9" name="Google Shape;869;g3873bfe69fc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0" name="Shape 880"/>
        <p:cNvGrpSpPr/>
        <p:nvPr/>
      </p:nvGrpSpPr>
      <p:grpSpPr>
        <a:xfrm>
          <a:off x="0" y="0"/>
          <a:ext cx="0" cy="0"/>
          <a:chOff x="0" y="0"/>
          <a:chExt cx="0" cy="0"/>
        </a:xfrm>
      </p:grpSpPr>
      <p:sp>
        <p:nvSpPr>
          <p:cNvPr id="881" name="Google Shape;881;g3643a5b0d83_0_10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82" name="Google Shape;882;g3643a5b0d83_0_10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3643a5b0d83_0_6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3643a5b0d83_0_6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solidFill>
                  <a:schemeClr val="dk1"/>
                </a:solidFill>
              </a:rPr>
              <a:t>Notes:</a:t>
            </a:r>
            <a:r>
              <a:rPr lang="en"/>
              <a:t>…and we welcome and want to hold space for anyone to bring such experience and expertise into our shared work throughout this group.</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3643a5b0d83_0_7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1" name="Google Shape;241;g3643a5b0d83_0_7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3643a5b0d83_0_54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3643a5b0d83_0_5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a:t>Notes:</a:t>
            </a:r>
            <a:r>
              <a:rPr lang="en"/>
              <a:t> So continuing thinking about the research cycle, obviously a lot happens before we get to sharing the final product as it were If we think about how research is produced, there are a lot of steps involved and at numerous stages of the journey there is information sharing with different parties. Such as proposals, planning documents, data and code..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3.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3.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1.jpg"/><Relationship Id="rId3"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Clr>
                <a:srgbClr val="E4002C"/>
              </a:buClr>
              <a:buSzPts val="5200"/>
              <a:buNone/>
              <a:defRPr sz="5200">
                <a:solidFill>
                  <a:srgbClr val="E4002C"/>
                </a:solidFill>
              </a:defRPr>
            </a:lvl1pPr>
            <a:lvl2pPr lvl="1" algn="ctr">
              <a:spcBef>
                <a:spcPts val="0"/>
              </a:spcBef>
              <a:spcAft>
                <a:spcPts val="0"/>
              </a:spcAft>
              <a:buClr>
                <a:srgbClr val="E4002C"/>
              </a:buClr>
              <a:buSzPts val="5200"/>
              <a:buNone/>
              <a:defRPr sz="5200">
                <a:solidFill>
                  <a:srgbClr val="E4002C"/>
                </a:solidFill>
              </a:defRPr>
            </a:lvl2pPr>
            <a:lvl3pPr lvl="2" algn="ctr">
              <a:spcBef>
                <a:spcPts val="0"/>
              </a:spcBef>
              <a:spcAft>
                <a:spcPts val="0"/>
              </a:spcAft>
              <a:buClr>
                <a:srgbClr val="E4002C"/>
              </a:buClr>
              <a:buSzPts val="5200"/>
              <a:buNone/>
              <a:defRPr sz="5200">
                <a:solidFill>
                  <a:srgbClr val="E4002C"/>
                </a:solidFill>
              </a:defRPr>
            </a:lvl3pPr>
            <a:lvl4pPr lvl="3" algn="ctr">
              <a:spcBef>
                <a:spcPts val="0"/>
              </a:spcBef>
              <a:spcAft>
                <a:spcPts val="0"/>
              </a:spcAft>
              <a:buClr>
                <a:srgbClr val="E4002C"/>
              </a:buClr>
              <a:buSzPts val="5200"/>
              <a:buNone/>
              <a:defRPr sz="5200">
                <a:solidFill>
                  <a:srgbClr val="E4002C"/>
                </a:solidFill>
              </a:defRPr>
            </a:lvl4pPr>
            <a:lvl5pPr lvl="4" algn="ctr">
              <a:spcBef>
                <a:spcPts val="0"/>
              </a:spcBef>
              <a:spcAft>
                <a:spcPts val="0"/>
              </a:spcAft>
              <a:buClr>
                <a:srgbClr val="E4002C"/>
              </a:buClr>
              <a:buSzPts val="5200"/>
              <a:buNone/>
              <a:defRPr sz="5200">
                <a:solidFill>
                  <a:srgbClr val="E4002C"/>
                </a:solidFill>
              </a:defRPr>
            </a:lvl5pPr>
            <a:lvl6pPr lvl="5" algn="ctr">
              <a:spcBef>
                <a:spcPts val="0"/>
              </a:spcBef>
              <a:spcAft>
                <a:spcPts val="0"/>
              </a:spcAft>
              <a:buClr>
                <a:srgbClr val="E4002C"/>
              </a:buClr>
              <a:buSzPts val="5200"/>
              <a:buNone/>
              <a:defRPr sz="5200">
                <a:solidFill>
                  <a:srgbClr val="E4002C"/>
                </a:solidFill>
              </a:defRPr>
            </a:lvl6pPr>
            <a:lvl7pPr lvl="6" algn="ctr">
              <a:spcBef>
                <a:spcPts val="0"/>
              </a:spcBef>
              <a:spcAft>
                <a:spcPts val="0"/>
              </a:spcAft>
              <a:buClr>
                <a:srgbClr val="E4002C"/>
              </a:buClr>
              <a:buSzPts val="5200"/>
              <a:buNone/>
              <a:defRPr sz="5200">
                <a:solidFill>
                  <a:srgbClr val="E4002C"/>
                </a:solidFill>
              </a:defRPr>
            </a:lvl7pPr>
            <a:lvl8pPr lvl="7" algn="ctr">
              <a:spcBef>
                <a:spcPts val="0"/>
              </a:spcBef>
              <a:spcAft>
                <a:spcPts val="0"/>
              </a:spcAft>
              <a:buClr>
                <a:srgbClr val="E4002C"/>
              </a:buClr>
              <a:buSzPts val="5200"/>
              <a:buNone/>
              <a:defRPr sz="5200">
                <a:solidFill>
                  <a:srgbClr val="E4002C"/>
                </a:solidFill>
              </a:defRPr>
            </a:lvl8pPr>
            <a:lvl9pPr lvl="8" algn="ctr">
              <a:spcBef>
                <a:spcPts val="0"/>
              </a:spcBef>
              <a:spcAft>
                <a:spcPts val="0"/>
              </a:spcAft>
              <a:buClr>
                <a:srgbClr val="E4002C"/>
              </a:buClr>
              <a:buSzPts val="5200"/>
              <a:buNone/>
              <a:defRPr sz="5200">
                <a:solidFill>
                  <a:srgbClr val="E4002C"/>
                </a:solidFill>
              </a:defRPr>
            </a:lvl9pPr>
          </a:lstStyle>
          <a:p/>
        </p:txBody>
      </p:sp>
      <p:sp>
        <p:nvSpPr>
          <p:cNvPr id="10" name="Google Shape;10;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pic>
        <p:nvPicPr>
          <p:cNvPr id="11" name="Google Shape;11;p2"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12" name="Google Shape;12;p2"/>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spTree>
      <p:nvGrpSpPr>
        <p:cNvPr id="51" name="Shape 51"/>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52" name="Shape 52"/>
        <p:cNvGrpSpPr/>
        <p:nvPr/>
      </p:nvGrpSpPr>
      <p:grpSpPr>
        <a:xfrm>
          <a:off x="0" y="0"/>
          <a:ext cx="0" cy="0"/>
          <a:chOff x="0" y="0"/>
          <a:chExt cx="0" cy="0"/>
        </a:xfrm>
      </p:grpSpPr>
      <p:sp>
        <p:nvSpPr>
          <p:cNvPr id="53" name="Google Shape;53;p12"/>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54" name="Google Shape;54;p12"/>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pic>
        <p:nvPicPr>
          <p:cNvPr id="55" name="Google Shape;55;p12"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56" name="Google Shape;56;p12"/>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rgbClr val="E4002C"/>
        </a:solidFill>
      </p:bgPr>
    </p:bg>
    <p:spTree>
      <p:nvGrpSpPr>
        <p:cNvPr id="57" name="Shape 57"/>
        <p:cNvGrpSpPr/>
        <p:nvPr/>
      </p:nvGrpSpPr>
      <p:grpSpPr>
        <a:xfrm>
          <a:off x="0" y="0"/>
          <a:ext cx="0" cy="0"/>
          <a:chOff x="0" y="0"/>
          <a:chExt cx="0" cy="0"/>
        </a:xfrm>
      </p:grpSpPr>
      <p:pic>
        <p:nvPicPr>
          <p:cNvPr id="58" name="Google Shape;58;p13"/>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59" name="Shape 59"/>
        <p:cNvGrpSpPr/>
        <p:nvPr/>
      </p:nvGrpSpPr>
      <p:grpSpPr>
        <a:xfrm>
          <a:off x="0" y="0"/>
          <a:ext cx="0" cy="0"/>
          <a:chOff x="0" y="0"/>
          <a:chExt cx="0" cy="0"/>
        </a:xfrm>
      </p:grpSpPr>
      <p:grpSp>
        <p:nvGrpSpPr>
          <p:cNvPr id="60" name="Google Shape;60;p14"/>
          <p:cNvGrpSpPr/>
          <p:nvPr/>
        </p:nvGrpSpPr>
        <p:grpSpPr>
          <a:xfrm>
            <a:off x="-4350" y="0"/>
            <a:ext cx="9152700" cy="2399591"/>
            <a:chOff x="-4350" y="0"/>
            <a:chExt cx="9152700" cy="2635465"/>
          </a:xfrm>
        </p:grpSpPr>
        <p:sp>
          <p:nvSpPr>
            <p:cNvPr id="61" name="Google Shape;61;p14"/>
            <p:cNvSpPr/>
            <p:nvPr/>
          </p:nvSpPr>
          <p:spPr>
            <a:xfrm>
              <a:off x="-4350" y="0"/>
              <a:ext cx="9152700" cy="2423700"/>
            </a:xfrm>
            <a:prstGeom prst="rect">
              <a:avLst/>
            </a:prstGeom>
            <a:solidFill>
              <a:srgbClr val="E4002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sp>
          <p:nvSpPr>
            <p:cNvPr id="62" name="Google Shape;62;p14"/>
            <p:cNvSpPr/>
            <p:nvPr/>
          </p:nvSpPr>
          <p:spPr>
            <a:xfrm rot="5400000">
              <a:off x="4122150" y="1931665"/>
              <a:ext cx="899700" cy="507900"/>
            </a:xfrm>
            <a:prstGeom prst="homePlate">
              <a:avLst>
                <a:gd fmla="val 50000" name="adj"/>
              </a:avLst>
            </a:prstGeom>
            <a:solidFill>
              <a:srgbClr val="E4002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grpSp>
      <p:pic>
        <p:nvPicPr>
          <p:cNvPr id="63" name="Google Shape;63;p14"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64" name="Google Shape;64;p14"/>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65" name="Shape 65"/>
        <p:cNvGrpSpPr/>
        <p:nvPr/>
      </p:nvGrpSpPr>
      <p:grpSpPr>
        <a:xfrm>
          <a:off x="0" y="0"/>
          <a:ext cx="0" cy="0"/>
          <a:chOff x="0" y="0"/>
          <a:chExt cx="0" cy="0"/>
        </a:xfrm>
      </p:grpSpPr>
      <p:pic>
        <p:nvPicPr>
          <p:cNvPr id="66" name="Google Shape;66;p15"/>
          <p:cNvPicPr preferRelativeResize="0"/>
          <p:nvPr/>
        </p:nvPicPr>
        <p:blipFill>
          <a:blip r:embed="rId2">
            <a:alphaModFix/>
          </a:blip>
          <a:stretch>
            <a:fillRect/>
          </a:stretch>
        </p:blipFill>
        <p:spPr>
          <a:xfrm>
            <a:off x="6838642" y="4276300"/>
            <a:ext cx="2077406" cy="696600"/>
          </a:xfrm>
          <a:prstGeom prst="rect">
            <a:avLst/>
          </a:prstGeom>
          <a:noFill/>
          <a:ln>
            <a:noFill/>
          </a:ln>
        </p:spPr>
      </p:pic>
      <p:sp>
        <p:nvSpPr>
          <p:cNvPr id="67" name="Google Shape;67;p15"/>
          <p:cNvSpPr/>
          <p:nvPr/>
        </p:nvSpPr>
        <p:spPr>
          <a:xfrm>
            <a:off x="-4350" y="4156375"/>
            <a:ext cx="9152700" cy="987000"/>
          </a:xfrm>
          <a:prstGeom prst="rect">
            <a:avLst/>
          </a:prstGeom>
          <a:solidFill>
            <a:srgbClr val="E4002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71" name="Shape 71"/>
        <p:cNvGrpSpPr/>
        <p:nvPr/>
      </p:nvGrpSpPr>
      <p:grpSpPr>
        <a:xfrm>
          <a:off x="0" y="0"/>
          <a:ext cx="0" cy="0"/>
          <a:chOff x="0" y="0"/>
          <a:chExt cx="0" cy="0"/>
        </a:xfrm>
      </p:grpSpPr>
      <p:sp>
        <p:nvSpPr>
          <p:cNvPr id="72" name="Google Shape;72;p17"/>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Font typeface="IBM Plex Sans"/>
              <a:buNone/>
              <a:defRPr sz="5200">
                <a:latin typeface="IBM Plex Sans"/>
                <a:ea typeface="IBM Plex Sans"/>
                <a:cs typeface="IBM Plex Sans"/>
                <a:sym typeface="IBM Plex Sans"/>
              </a:defRPr>
            </a:lvl1pPr>
            <a:lvl2pPr lvl="1" algn="ctr">
              <a:spcBef>
                <a:spcPts val="0"/>
              </a:spcBef>
              <a:spcAft>
                <a:spcPts val="0"/>
              </a:spcAft>
              <a:buSzPts val="5200"/>
              <a:buFont typeface="IBM Plex Sans"/>
              <a:buNone/>
              <a:defRPr sz="5200">
                <a:latin typeface="IBM Plex Sans"/>
                <a:ea typeface="IBM Plex Sans"/>
                <a:cs typeface="IBM Plex Sans"/>
                <a:sym typeface="IBM Plex Sans"/>
              </a:defRPr>
            </a:lvl2pPr>
            <a:lvl3pPr lvl="2" algn="ctr">
              <a:spcBef>
                <a:spcPts val="0"/>
              </a:spcBef>
              <a:spcAft>
                <a:spcPts val="0"/>
              </a:spcAft>
              <a:buSzPts val="5200"/>
              <a:buFont typeface="IBM Plex Sans"/>
              <a:buNone/>
              <a:defRPr sz="5200">
                <a:latin typeface="IBM Plex Sans"/>
                <a:ea typeface="IBM Plex Sans"/>
                <a:cs typeface="IBM Plex Sans"/>
                <a:sym typeface="IBM Plex Sans"/>
              </a:defRPr>
            </a:lvl3pPr>
            <a:lvl4pPr lvl="3" algn="ctr">
              <a:spcBef>
                <a:spcPts val="0"/>
              </a:spcBef>
              <a:spcAft>
                <a:spcPts val="0"/>
              </a:spcAft>
              <a:buSzPts val="5200"/>
              <a:buFont typeface="IBM Plex Sans"/>
              <a:buNone/>
              <a:defRPr sz="5200">
                <a:latin typeface="IBM Plex Sans"/>
                <a:ea typeface="IBM Plex Sans"/>
                <a:cs typeface="IBM Plex Sans"/>
                <a:sym typeface="IBM Plex Sans"/>
              </a:defRPr>
            </a:lvl4pPr>
            <a:lvl5pPr lvl="4" algn="ctr">
              <a:spcBef>
                <a:spcPts val="0"/>
              </a:spcBef>
              <a:spcAft>
                <a:spcPts val="0"/>
              </a:spcAft>
              <a:buSzPts val="5200"/>
              <a:buFont typeface="IBM Plex Sans"/>
              <a:buNone/>
              <a:defRPr sz="5200">
                <a:latin typeface="IBM Plex Sans"/>
                <a:ea typeface="IBM Plex Sans"/>
                <a:cs typeface="IBM Plex Sans"/>
                <a:sym typeface="IBM Plex Sans"/>
              </a:defRPr>
            </a:lvl5pPr>
            <a:lvl6pPr lvl="5" algn="ctr">
              <a:spcBef>
                <a:spcPts val="0"/>
              </a:spcBef>
              <a:spcAft>
                <a:spcPts val="0"/>
              </a:spcAft>
              <a:buSzPts val="5200"/>
              <a:buFont typeface="IBM Plex Sans"/>
              <a:buNone/>
              <a:defRPr sz="5200">
                <a:latin typeface="IBM Plex Sans"/>
                <a:ea typeface="IBM Plex Sans"/>
                <a:cs typeface="IBM Plex Sans"/>
                <a:sym typeface="IBM Plex Sans"/>
              </a:defRPr>
            </a:lvl6pPr>
            <a:lvl7pPr lvl="6" algn="ctr">
              <a:spcBef>
                <a:spcPts val="0"/>
              </a:spcBef>
              <a:spcAft>
                <a:spcPts val="0"/>
              </a:spcAft>
              <a:buSzPts val="5200"/>
              <a:buFont typeface="IBM Plex Sans"/>
              <a:buNone/>
              <a:defRPr sz="5200">
                <a:latin typeface="IBM Plex Sans"/>
                <a:ea typeface="IBM Plex Sans"/>
                <a:cs typeface="IBM Plex Sans"/>
                <a:sym typeface="IBM Plex Sans"/>
              </a:defRPr>
            </a:lvl7pPr>
            <a:lvl8pPr lvl="7" algn="ctr">
              <a:spcBef>
                <a:spcPts val="0"/>
              </a:spcBef>
              <a:spcAft>
                <a:spcPts val="0"/>
              </a:spcAft>
              <a:buSzPts val="5200"/>
              <a:buFont typeface="IBM Plex Sans"/>
              <a:buNone/>
              <a:defRPr sz="5200">
                <a:latin typeface="IBM Plex Sans"/>
                <a:ea typeface="IBM Plex Sans"/>
                <a:cs typeface="IBM Plex Sans"/>
                <a:sym typeface="IBM Plex Sans"/>
              </a:defRPr>
            </a:lvl8pPr>
            <a:lvl9pPr lvl="8" algn="ctr">
              <a:spcBef>
                <a:spcPts val="0"/>
              </a:spcBef>
              <a:spcAft>
                <a:spcPts val="0"/>
              </a:spcAft>
              <a:buSzPts val="5200"/>
              <a:buFont typeface="IBM Plex Sans"/>
              <a:buNone/>
              <a:defRPr sz="5200">
                <a:latin typeface="IBM Plex Sans"/>
                <a:ea typeface="IBM Plex Sans"/>
                <a:cs typeface="IBM Plex Sans"/>
                <a:sym typeface="IBM Plex Sans"/>
              </a:defRPr>
            </a:lvl9pPr>
          </a:lstStyle>
          <a:p/>
        </p:txBody>
      </p:sp>
      <p:sp>
        <p:nvSpPr>
          <p:cNvPr id="73" name="Google Shape;73;p17"/>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1pPr>
            <a:lvl2pPr lvl="1"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2pPr>
            <a:lvl3pPr lvl="2"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3pPr>
            <a:lvl4pPr lvl="3"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4pPr>
            <a:lvl5pPr lvl="4"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5pPr>
            <a:lvl6pPr lvl="5"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6pPr>
            <a:lvl7pPr lvl="6"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7pPr>
            <a:lvl8pPr lvl="7"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8pPr>
            <a:lvl9pPr lvl="8" algn="ctr">
              <a:lnSpc>
                <a:spcPct val="100000"/>
              </a:lnSpc>
              <a:spcBef>
                <a:spcPts val="0"/>
              </a:spcBef>
              <a:spcAft>
                <a:spcPts val="0"/>
              </a:spcAft>
              <a:buSzPts val="2800"/>
              <a:buFont typeface="IBM Plex Sans"/>
              <a:buNone/>
              <a:defRPr sz="2800">
                <a:latin typeface="IBM Plex Sans"/>
                <a:ea typeface="IBM Plex Sans"/>
                <a:cs typeface="IBM Plex Sans"/>
                <a:sym typeface="IBM Plex Sans"/>
              </a:defRPr>
            </a:lvl9pPr>
          </a:lstStyle>
          <a:p/>
        </p:txBody>
      </p:sp>
      <p:pic>
        <p:nvPicPr>
          <p:cNvPr id="74" name="Google Shape;74;p17"/>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75" name="Shape 75"/>
        <p:cNvGrpSpPr/>
        <p:nvPr/>
      </p:nvGrpSpPr>
      <p:grpSpPr>
        <a:xfrm>
          <a:off x="0" y="0"/>
          <a:ext cx="0" cy="0"/>
          <a:chOff x="0" y="0"/>
          <a:chExt cx="0" cy="0"/>
        </a:xfrm>
      </p:grpSpPr>
      <p:sp>
        <p:nvSpPr>
          <p:cNvPr id="76" name="Google Shape;76;p18"/>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Font typeface="IBM Plex Sans"/>
              <a:buNone/>
              <a:defRPr sz="3600">
                <a:latin typeface="IBM Plex Sans"/>
                <a:ea typeface="IBM Plex Sans"/>
                <a:cs typeface="IBM Plex Sans"/>
                <a:sym typeface="IBM Plex Sans"/>
              </a:defRPr>
            </a:lvl1pPr>
            <a:lvl2pPr lvl="1" algn="ctr">
              <a:spcBef>
                <a:spcPts val="0"/>
              </a:spcBef>
              <a:spcAft>
                <a:spcPts val="0"/>
              </a:spcAft>
              <a:buSzPts val="3600"/>
              <a:buFont typeface="IBM Plex Sans"/>
              <a:buNone/>
              <a:defRPr sz="3600">
                <a:latin typeface="IBM Plex Sans"/>
                <a:ea typeface="IBM Plex Sans"/>
                <a:cs typeface="IBM Plex Sans"/>
                <a:sym typeface="IBM Plex Sans"/>
              </a:defRPr>
            </a:lvl2pPr>
            <a:lvl3pPr lvl="2" algn="ctr">
              <a:spcBef>
                <a:spcPts val="0"/>
              </a:spcBef>
              <a:spcAft>
                <a:spcPts val="0"/>
              </a:spcAft>
              <a:buSzPts val="3600"/>
              <a:buFont typeface="IBM Plex Sans"/>
              <a:buNone/>
              <a:defRPr sz="3600">
                <a:latin typeface="IBM Plex Sans"/>
                <a:ea typeface="IBM Plex Sans"/>
                <a:cs typeface="IBM Plex Sans"/>
                <a:sym typeface="IBM Plex Sans"/>
              </a:defRPr>
            </a:lvl3pPr>
            <a:lvl4pPr lvl="3" algn="ctr">
              <a:spcBef>
                <a:spcPts val="0"/>
              </a:spcBef>
              <a:spcAft>
                <a:spcPts val="0"/>
              </a:spcAft>
              <a:buSzPts val="3600"/>
              <a:buFont typeface="IBM Plex Sans"/>
              <a:buNone/>
              <a:defRPr sz="3600">
                <a:latin typeface="IBM Plex Sans"/>
                <a:ea typeface="IBM Plex Sans"/>
                <a:cs typeface="IBM Plex Sans"/>
                <a:sym typeface="IBM Plex Sans"/>
              </a:defRPr>
            </a:lvl4pPr>
            <a:lvl5pPr lvl="4" algn="ctr">
              <a:spcBef>
                <a:spcPts val="0"/>
              </a:spcBef>
              <a:spcAft>
                <a:spcPts val="0"/>
              </a:spcAft>
              <a:buSzPts val="3600"/>
              <a:buFont typeface="IBM Plex Sans"/>
              <a:buNone/>
              <a:defRPr sz="3600">
                <a:latin typeface="IBM Plex Sans"/>
                <a:ea typeface="IBM Plex Sans"/>
                <a:cs typeface="IBM Plex Sans"/>
                <a:sym typeface="IBM Plex Sans"/>
              </a:defRPr>
            </a:lvl5pPr>
            <a:lvl6pPr lvl="5" algn="ctr">
              <a:spcBef>
                <a:spcPts val="0"/>
              </a:spcBef>
              <a:spcAft>
                <a:spcPts val="0"/>
              </a:spcAft>
              <a:buSzPts val="3600"/>
              <a:buFont typeface="IBM Plex Sans"/>
              <a:buNone/>
              <a:defRPr sz="3600">
                <a:latin typeface="IBM Plex Sans"/>
                <a:ea typeface="IBM Plex Sans"/>
                <a:cs typeface="IBM Plex Sans"/>
                <a:sym typeface="IBM Plex Sans"/>
              </a:defRPr>
            </a:lvl6pPr>
            <a:lvl7pPr lvl="6" algn="ctr">
              <a:spcBef>
                <a:spcPts val="0"/>
              </a:spcBef>
              <a:spcAft>
                <a:spcPts val="0"/>
              </a:spcAft>
              <a:buSzPts val="3600"/>
              <a:buFont typeface="IBM Plex Sans"/>
              <a:buNone/>
              <a:defRPr sz="3600">
                <a:latin typeface="IBM Plex Sans"/>
                <a:ea typeface="IBM Plex Sans"/>
                <a:cs typeface="IBM Plex Sans"/>
                <a:sym typeface="IBM Plex Sans"/>
              </a:defRPr>
            </a:lvl7pPr>
            <a:lvl8pPr lvl="7" algn="ctr">
              <a:spcBef>
                <a:spcPts val="0"/>
              </a:spcBef>
              <a:spcAft>
                <a:spcPts val="0"/>
              </a:spcAft>
              <a:buSzPts val="3600"/>
              <a:buFont typeface="IBM Plex Sans"/>
              <a:buNone/>
              <a:defRPr sz="3600">
                <a:latin typeface="IBM Plex Sans"/>
                <a:ea typeface="IBM Plex Sans"/>
                <a:cs typeface="IBM Plex Sans"/>
                <a:sym typeface="IBM Plex Sans"/>
              </a:defRPr>
            </a:lvl8pPr>
            <a:lvl9pPr lvl="8" algn="ctr">
              <a:spcBef>
                <a:spcPts val="0"/>
              </a:spcBef>
              <a:spcAft>
                <a:spcPts val="0"/>
              </a:spcAft>
              <a:buSzPts val="3600"/>
              <a:buFont typeface="IBM Plex Sans"/>
              <a:buNone/>
              <a:defRPr sz="3600">
                <a:latin typeface="IBM Plex Sans"/>
                <a:ea typeface="IBM Plex Sans"/>
                <a:cs typeface="IBM Plex Sans"/>
                <a:sym typeface="IBM Plex Sans"/>
              </a:defRPr>
            </a:lvl9pPr>
          </a:lstStyle>
          <a:p/>
        </p:txBody>
      </p:sp>
      <p:pic>
        <p:nvPicPr>
          <p:cNvPr id="77" name="Google Shape;77;p18"/>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8" name="Shape 78"/>
        <p:cNvGrpSpPr/>
        <p:nvPr/>
      </p:nvGrpSpPr>
      <p:grpSpPr>
        <a:xfrm>
          <a:off x="0" y="0"/>
          <a:ext cx="0" cy="0"/>
          <a:chOff x="0" y="0"/>
          <a:chExt cx="0" cy="0"/>
        </a:xfrm>
      </p:grpSpPr>
      <p:sp>
        <p:nvSpPr>
          <p:cNvPr id="79" name="Google Shape;79;p1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200"/>
              <a:buFont typeface="IBM Plex Sans"/>
              <a:buNone/>
              <a:defRPr sz="2200">
                <a:latin typeface="IBM Plex Sans"/>
                <a:ea typeface="IBM Plex Sans"/>
                <a:cs typeface="IBM Plex Sans"/>
                <a:sym typeface="IBM Plex Sans"/>
              </a:defRPr>
            </a:lvl1pPr>
            <a:lvl2pPr lvl="1">
              <a:spcBef>
                <a:spcPts val="0"/>
              </a:spcBef>
              <a:spcAft>
                <a:spcPts val="0"/>
              </a:spcAft>
              <a:buSzPts val="2200"/>
              <a:buFont typeface="IBM Plex Sans"/>
              <a:buNone/>
              <a:defRPr sz="2200">
                <a:latin typeface="IBM Plex Sans"/>
                <a:ea typeface="IBM Plex Sans"/>
                <a:cs typeface="IBM Plex Sans"/>
                <a:sym typeface="IBM Plex Sans"/>
              </a:defRPr>
            </a:lvl2pPr>
            <a:lvl3pPr lvl="2">
              <a:spcBef>
                <a:spcPts val="0"/>
              </a:spcBef>
              <a:spcAft>
                <a:spcPts val="0"/>
              </a:spcAft>
              <a:buSzPts val="2200"/>
              <a:buFont typeface="IBM Plex Sans"/>
              <a:buNone/>
              <a:defRPr sz="2200">
                <a:latin typeface="IBM Plex Sans"/>
                <a:ea typeface="IBM Plex Sans"/>
                <a:cs typeface="IBM Plex Sans"/>
                <a:sym typeface="IBM Plex Sans"/>
              </a:defRPr>
            </a:lvl3pPr>
            <a:lvl4pPr lvl="3">
              <a:spcBef>
                <a:spcPts val="0"/>
              </a:spcBef>
              <a:spcAft>
                <a:spcPts val="0"/>
              </a:spcAft>
              <a:buSzPts val="2200"/>
              <a:buFont typeface="IBM Plex Sans"/>
              <a:buNone/>
              <a:defRPr sz="2200">
                <a:latin typeface="IBM Plex Sans"/>
                <a:ea typeface="IBM Plex Sans"/>
                <a:cs typeface="IBM Plex Sans"/>
                <a:sym typeface="IBM Plex Sans"/>
              </a:defRPr>
            </a:lvl4pPr>
            <a:lvl5pPr lvl="4">
              <a:spcBef>
                <a:spcPts val="0"/>
              </a:spcBef>
              <a:spcAft>
                <a:spcPts val="0"/>
              </a:spcAft>
              <a:buSzPts val="2200"/>
              <a:buFont typeface="IBM Plex Sans"/>
              <a:buNone/>
              <a:defRPr sz="2200">
                <a:latin typeface="IBM Plex Sans"/>
                <a:ea typeface="IBM Plex Sans"/>
                <a:cs typeface="IBM Plex Sans"/>
                <a:sym typeface="IBM Plex Sans"/>
              </a:defRPr>
            </a:lvl5pPr>
            <a:lvl6pPr lvl="5">
              <a:spcBef>
                <a:spcPts val="0"/>
              </a:spcBef>
              <a:spcAft>
                <a:spcPts val="0"/>
              </a:spcAft>
              <a:buSzPts val="2200"/>
              <a:buFont typeface="IBM Plex Sans"/>
              <a:buNone/>
              <a:defRPr sz="2200">
                <a:latin typeface="IBM Plex Sans"/>
                <a:ea typeface="IBM Plex Sans"/>
                <a:cs typeface="IBM Plex Sans"/>
                <a:sym typeface="IBM Plex Sans"/>
              </a:defRPr>
            </a:lvl6pPr>
            <a:lvl7pPr lvl="6">
              <a:spcBef>
                <a:spcPts val="0"/>
              </a:spcBef>
              <a:spcAft>
                <a:spcPts val="0"/>
              </a:spcAft>
              <a:buSzPts val="2200"/>
              <a:buFont typeface="IBM Plex Sans"/>
              <a:buNone/>
              <a:defRPr sz="2200">
                <a:latin typeface="IBM Plex Sans"/>
                <a:ea typeface="IBM Plex Sans"/>
                <a:cs typeface="IBM Plex Sans"/>
                <a:sym typeface="IBM Plex Sans"/>
              </a:defRPr>
            </a:lvl7pPr>
            <a:lvl8pPr lvl="7">
              <a:spcBef>
                <a:spcPts val="0"/>
              </a:spcBef>
              <a:spcAft>
                <a:spcPts val="0"/>
              </a:spcAft>
              <a:buSzPts val="2200"/>
              <a:buFont typeface="IBM Plex Sans"/>
              <a:buNone/>
              <a:defRPr sz="2200">
                <a:latin typeface="IBM Plex Sans"/>
                <a:ea typeface="IBM Plex Sans"/>
                <a:cs typeface="IBM Plex Sans"/>
                <a:sym typeface="IBM Plex Sans"/>
              </a:defRPr>
            </a:lvl8pPr>
            <a:lvl9pPr lvl="8">
              <a:spcBef>
                <a:spcPts val="0"/>
              </a:spcBef>
              <a:spcAft>
                <a:spcPts val="0"/>
              </a:spcAft>
              <a:buSzPts val="2200"/>
              <a:buFont typeface="IBM Plex Sans"/>
              <a:buNone/>
              <a:defRPr sz="2200">
                <a:latin typeface="IBM Plex Sans"/>
                <a:ea typeface="IBM Plex Sans"/>
                <a:cs typeface="IBM Plex Sans"/>
                <a:sym typeface="IBM Plex Sans"/>
              </a:defRPr>
            </a:lvl9pPr>
          </a:lstStyle>
          <a:p/>
        </p:txBody>
      </p:sp>
      <p:sp>
        <p:nvSpPr>
          <p:cNvPr id="80" name="Google Shape;80;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81" name="Google Shape;81;p19"/>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2" name="Shape 82"/>
        <p:cNvGrpSpPr/>
        <p:nvPr/>
      </p:nvGrpSpPr>
      <p:grpSpPr>
        <a:xfrm>
          <a:off x="0" y="0"/>
          <a:ext cx="0" cy="0"/>
          <a:chOff x="0" y="0"/>
          <a:chExt cx="0" cy="0"/>
        </a:xfrm>
      </p:grpSpPr>
      <p:sp>
        <p:nvSpPr>
          <p:cNvPr id="83" name="Google Shape;83;p2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IBM Plex Sans"/>
              <a:buNone/>
              <a:defRPr>
                <a:latin typeface="IBM Plex Sans"/>
                <a:ea typeface="IBM Plex Sans"/>
                <a:cs typeface="IBM Plex Sans"/>
                <a:sym typeface="IBM Plex Sans"/>
              </a:defRPr>
            </a:lvl1pPr>
            <a:lvl2pPr lvl="1">
              <a:spcBef>
                <a:spcPts val="0"/>
              </a:spcBef>
              <a:spcAft>
                <a:spcPts val="0"/>
              </a:spcAft>
              <a:buSzPts val="2800"/>
              <a:buFont typeface="IBM Plex Sans"/>
              <a:buNone/>
              <a:defRPr>
                <a:latin typeface="IBM Plex Sans"/>
                <a:ea typeface="IBM Plex Sans"/>
                <a:cs typeface="IBM Plex Sans"/>
                <a:sym typeface="IBM Plex Sans"/>
              </a:defRPr>
            </a:lvl2pPr>
            <a:lvl3pPr lvl="2">
              <a:spcBef>
                <a:spcPts val="0"/>
              </a:spcBef>
              <a:spcAft>
                <a:spcPts val="0"/>
              </a:spcAft>
              <a:buSzPts val="2800"/>
              <a:buFont typeface="IBM Plex Sans"/>
              <a:buNone/>
              <a:defRPr>
                <a:latin typeface="IBM Plex Sans"/>
                <a:ea typeface="IBM Plex Sans"/>
                <a:cs typeface="IBM Plex Sans"/>
                <a:sym typeface="IBM Plex Sans"/>
              </a:defRPr>
            </a:lvl3pPr>
            <a:lvl4pPr lvl="3">
              <a:spcBef>
                <a:spcPts val="0"/>
              </a:spcBef>
              <a:spcAft>
                <a:spcPts val="0"/>
              </a:spcAft>
              <a:buSzPts val="2800"/>
              <a:buFont typeface="IBM Plex Sans"/>
              <a:buNone/>
              <a:defRPr>
                <a:latin typeface="IBM Plex Sans"/>
                <a:ea typeface="IBM Plex Sans"/>
                <a:cs typeface="IBM Plex Sans"/>
                <a:sym typeface="IBM Plex Sans"/>
              </a:defRPr>
            </a:lvl4pPr>
            <a:lvl5pPr lvl="4">
              <a:spcBef>
                <a:spcPts val="0"/>
              </a:spcBef>
              <a:spcAft>
                <a:spcPts val="0"/>
              </a:spcAft>
              <a:buSzPts val="2800"/>
              <a:buFont typeface="IBM Plex Sans"/>
              <a:buNone/>
              <a:defRPr>
                <a:latin typeface="IBM Plex Sans"/>
                <a:ea typeface="IBM Plex Sans"/>
                <a:cs typeface="IBM Plex Sans"/>
                <a:sym typeface="IBM Plex Sans"/>
              </a:defRPr>
            </a:lvl5pPr>
            <a:lvl6pPr lvl="5">
              <a:spcBef>
                <a:spcPts val="0"/>
              </a:spcBef>
              <a:spcAft>
                <a:spcPts val="0"/>
              </a:spcAft>
              <a:buSzPts val="2800"/>
              <a:buFont typeface="IBM Plex Sans"/>
              <a:buNone/>
              <a:defRPr>
                <a:latin typeface="IBM Plex Sans"/>
                <a:ea typeface="IBM Plex Sans"/>
                <a:cs typeface="IBM Plex Sans"/>
                <a:sym typeface="IBM Plex Sans"/>
              </a:defRPr>
            </a:lvl6pPr>
            <a:lvl7pPr lvl="6">
              <a:spcBef>
                <a:spcPts val="0"/>
              </a:spcBef>
              <a:spcAft>
                <a:spcPts val="0"/>
              </a:spcAft>
              <a:buSzPts val="2800"/>
              <a:buFont typeface="IBM Plex Sans"/>
              <a:buNone/>
              <a:defRPr>
                <a:latin typeface="IBM Plex Sans"/>
                <a:ea typeface="IBM Plex Sans"/>
                <a:cs typeface="IBM Plex Sans"/>
                <a:sym typeface="IBM Plex Sans"/>
              </a:defRPr>
            </a:lvl7pPr>
            <a:lvl8pPr lvl="7">
              <a:spcBef>
                <a:spcPts val="0"/>
              </a:spcBef>
              <a:spcAft>
                <a:spcPts val="0"/>
              </a:spcAft>
              <a:buSzPts val="2800"/>
              <a:buFont typeface="IBM Plex Sans"/>
              <a:buNone/>
              <a:defRPr>
                <a:latin typeface="IBM Plex Sans"/>
                <a:ea typeface="IBM Plex Sans"/>
                <a:cs typeface="IBM Plex Sans"/>
                <a:sym typeface="IBM Plex Sans"/>
              </a:defRPr>
            </a:lvl8pPr>
            <a:lvl9pPr lvl="8">
              <a:spcBef>
                <a:spcPts val="0"/>
              </a:spcBef>
              <a:spcAft>
                <a:spcPts val="0"/>
              </a:spcAft>
              <a:buSzPts val="2800"/>
              <a:buFont typeface="IBM Plex Sans"/>
              <a:buNone/>
              <a:defRPr>
                <a:latin typeface="IBM Plex Sans"/>
                <a:ea typeface="IBM Plex Sans"/>
                <a:cs typeface="IBM Plex Sans"/>
                <a:sym typeface="IBM Plex Sans"/>
              </a:defRPr>
            </a:lvl9pPr>
          </a:lstStyle>
          <a:p/>
        </p:txBody>
      </p:sp>
      <p:sp>
        <p:nvSpPr>
          <p:cNvPr id="84" name="Google Shape;84;p20"/>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rgbClr val="E4002C"/>
              </a:buClr>
              <a:buSzPts val="1400"/>
              <a:buFont typeface="IBM Plex Sans"/>
              <a:buChar char="๏"/>
              <a:defRPr sz="1400">
                <a:latin typeface="IBM Plex Sans"/>
                <a:ea typeface="IBM Plex Sans"/>
                <a:cs typeface="IBM Plex Sans"/>
                <a:sym typeface="IBM Plex Sans"/>
              </a:defRPr>
            </a:lvl1pPr>
            <a:lvl2pPr indent="-304800" lvl="1" marL="91440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sp>
        <p:nvSpPr>
          <p:cNvPr id="85" name="Google Shape;85;p20"/>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Clr>
                <a:srgbClr val="E4002C"/>
              </a:buClr>
              <a:buSzPts val="1400"/>
              <a:buFont typeface="IBM Plex Sans"/>
              <a:buChar char="๏"/>
              <a:defRPr sz="1400">
                <a:latin typeface="IBM Plex Sans"/>
                <a:ea typeface="IBM Plex Sans"/>
                <a:cs typeface="IBM Plex Sans"/>
                <a:sym typeface="IBM Plex Sans"/>
              </a:defRPr>
            </a:lvl1pPr>
            <a:lvl2pPr indent="-304800" lvl="1" marL="91440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pic>
        <p:nvPicPr>
          <p:cNvPr id="86" name="Google Shape;86;p20"/>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87" name="Shape 87"/>
        <p:cNvGrpSpPr/>
        <p:nvPr/>
      </p:nvGrpSpPr>
      <p:grpSpPr>
        <a:xfrm>
          <a:off x="0" y="0"/>
          <a:ext cx="0" cy="0"/>
          <a:chOff x="0" y="0"/>
          <a:chExt cx="0" cy="0"/>
        </a:xfrm>
      </p:grpSpPr>
      <p:sp>
        <p:nvSpPr>
          <p:cNvPr id="88" name="Google Shape;88;p2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200"/>
              <a:buNone/>
              <a:defRPr b="1" sz="2200"/>
            </a:lvl1pPr>
            <a:lvl2pPr lvl="1">
              <a:spcBef>
                <a:spcPts val="0"/>
              </a:spcBef>
              <a:spcAft>
                <a:spcPts val="0"/>
              </a:spcAft>
              <a:buSzPts val="2200"/>
              <a:buNone/>
              <a:defRPr b="1" sz="2200"/>
            </a:lvl2pPr>
            <a:lvl3pPr lvl="2">
              <a:spcBef>
                <a:spcPts val="0"/>
              </a:spcBef>
              <a:spcAft>
                <a:spcPts val="0"/>
              </a:spcAft>
              <a:buSzPts val="2200"/>
              <a:buNone/>
              <a:defRPr b="1" sz="2200"/>
            </a:lvl3pPr>
            <a:lvl4pPr lvl="3">
              <a:spcBef>
                <a:spcPts val="0"/>
              </a:spcBef>
              <a:spcAft>
                <a:spcPts val="0"/>
              </a:spcAft>
              <a:buSzPts val="2200"/>
              <a:buNone/>
              <a:defRPr b="1" sz="2200"/>
            </a:lvl4pPr>
            <a:lvl5pPr lvl="4">
              <a:spcBef>
                <a:spcPts val="0"/>
              </a:spcBef>
              <a:spcAft>
                <a:spcPts val="0"/>
              </a:spcAft>
              <a:buSzPts val="2200"/>
              <a:buNone/>
              <a:defRPr b="1" sz="2200"/>
            </a:lvl5pPr>
            <a:lvl6pPr lvl="5">
              <a:spcBef>
                <a:spcPts val="0"/>
              </a:spcBef>
              <a:spcAft>
                <a:spcPts val="0"/>
              </a:spcAft>
              <a:buSzPts val="2200"/>
              <a:buNone/>
              <a:defRPr b="1" sz="2200"/>
            </a:lvl6pPr>
            <a:lvl7pPr lvl="6">
              <a:spcBef>
                <a:spcPts val="0"/>
              </a:spcBef>
              <a:spcAft>
                <a:spcPts val="0"/>
              </a:spcAft>
              <a:buSzPts val="2200"/>
              <a:buNone/>
              <a:defRPr b="1" sz="2200"/>
            </a:lvl7pPr>
            <a:lvl8pPr lvl="7">
              <a:spcBef>
                <a:spcPts val="0"/>
              </a:spcBef>
              <a:spcAft>
                <a:spcPts val="0"/>
              </a:spcAft>
              <a:buSzPts val="2200"/>
              <a:buNone/>
              <a:defRPr b="1" sz="2200"/>
            </a:lvl8pPr>
            <a:lvl9pPr lvl="8">
              <a:spcBef>
                <a:spcPts val="0"/>
              </a:spcBef>
              <a:spcAft>
                <a:spcPts val="0"/>
              </a:spcAft>
              <a:buSzPts val="2200"/>
              <a:buNone/>
              <a:defRPr b="1" sz="2200"/>
            </a:lvl9pPr>
          </a:lstStyle>
          <a:p/>
        </p:txBody>
      </p:sp>
      <p:pic>
        <p:nvPicPr>
          <p:cNvPr id="89" name="Google Shape;89;p21"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90" name="Google Shape;90;p21"/>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pic>
        <p:nvPicPr>
          <p:cNvPr id="15" name="Google Shape;15;p3"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16" name="Google Shape;16;p3"/>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91" name="Shape 91"/>
        <p:cNvGrpSpPr/>
        <p:nvPr/>
      </p:nvGrpSpPr>
      <p:grpSpPr>
        <a:xfrm>
          <a:off x="0" y="0"/>
          <a:ext cx="0" cy="0"/>
          <a:chOff x="0" y="0"/>
          <a:chExt cx="0" cy="0"/>
        </a:xfrm>
      </p:grpSpPr>
      <p:sp>
        <p:nvSpPr>
          <p:cNvPr id="92" name="Google Shape;92;p22"/>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93" name="Google Shape;93;p22"/>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Clr>
                <a:srgbClr val="E4002C"/>
              </a:buClr>
              <a:buSzPts val="1200"/>
              <a:buFont typeface="IBM Plex Sans"/>
              <a:buChar char="๏"/>
              <a:defRPr sz="1200">
                <a:latin typeface="IBM Plex Sans"/>
                <a:ea typeface="IBM Plex Sans"/>
                <a:cs typeface="IBM Plex Sans"/>
                <a:sym typeface="IBM Plex Sans"/>
              </a:defRPr>
            </a:lvl1pPr>
            <a:lvl2pPr indent="-304800" lvl="1" marL="914400">
              <a:spcBef>
                <a:spcPts val="0"/>
              </a:spcBef>
              <a:spcAft>
                <a:spcPts val="0"/>
              </a:spcAft>
              <a:buSzPts val="1200"/>
              <a:buFont typeface="IBM Plex Sans"/>
              <a:buChar char="○"/>
              <a:defRPr sz="1200">
                <a:latin typeface="IBM Plex Sans"/>
                <a:ea typeface="IBM Plex Sans"/>
                <a:cs typeface="IBM Plex Sans"/>
                <a:sym typeface="IBM Plex Sans"/>
              </a:defRPr>
            </a:lvl2pPr>
            <a:lvl3pPr indent="-304800" lvl="2" marL="1371600">
              <a:spcBef>
                <a:spcPts val="0"/>
              </a:spcBef>
              <a:spcAft>
                <a:spcPts val="0"/>
              </a:spcAft>
              <a:buSzPts val="1200"/>
              <a:buFont typeface="IBM Plex Sans"/>
              <a:buChar char="■"/>
              <a:defRPr sz="1200">
                <a:latin typeface="IBM Plex Sans"/>
                <a:ea typeface="IBM Plex Sans"/>
                <a:cs typeface="IBM Plex Sans"/>
                <a:sym typeface="IBM Plex Sans"/>
              </a:defRPr>
            </a:lvl3pPr>
            <a:lvl4pPr indent="-304800" lvl="3" marL="1828800">
              <a:spcBef>
                <a:spcPts val="0"/>
              </a:spcBef>
              <a:spcAft>
                <a:spcPts val="0"/>
              </a:spcAft>
              <a:buSzPts val="1200"/>
              <a:buFont typeface="IBM Plex Sans"/>
              <a:buChar char="●"/>
              <a:defRPr sz="1200">
                <a:latin typeface="IBM Plex Sans"/>
                <a:ea typeface="IBM Plex Sans"/>
                <a:cs typeface="IBM Plex Sans"/>
                <a:sym typeface="IBM Plex Sans"/>
              </a:defRPr>
            </a:lvl4pPr>
            <a:lvl5pPr indent="-304800" lvl="4" marL="2286000">
              <a:spcBef>
                <a:spcPts val="0"/>
              </a:spcBef>
              <a:spcAft>
                <a:spcPts val="0"/>
              </a:spcAft>
              <a:buSzPts val="1200"/>
              <a:buFont typeface="IBM Plex Sans"/>
              <a:buChar char="○"/>
              <a:defRPr sz="1200">
                <a:latin typeface="IBM Plex Sans"/>
                <a:ea typeface="IBM Plex Sans"/>
                <a:cs typeface="IBM Plex Sans"/>
                <a:sym typeface="IBM Plex Sans"/>
              </a:defRPr>
            </a:lvl5pPr>
            <a:lvl6pPr indent="-304800" lvl="5" marL="2743200">
              <a:spcBef>
                <a:spcPts val="0"/>
              </a:spcBef>
              <a:spcAft>
                <a:spcPts val="0"/>
              </a:spcAft>
              <a:buSzPts val="1200"/>
              <a:buFont typeface="IBM Plex Sans"/>
              <a:buChar char="■"/>
              <a:defRPr sz="1200">
                <a:latin typeface="IBM Plex Sans"/>
                <a:ea typeface="IBM Plex Sans"/>
                <a:cs typeface="IBM Plex Sans"/>
                <a:sym typeface="IBM Plex Sans"/>
              </a:defRPr>
            </a:lvl6pPr>
            <a:lvl7pPr indent="-304800" lvl="6" marL="3200400">
              <a:spcBef>
                <a:spcPts val="0"/>
              </a:spcBef>
              <a:spcAft>
                <a:spcPts val="0"/>
              </a:spcAft>
              <a:buSzPts val="1200"/>
              <a:buFont typeface="IBM Plex Sans"/>
              <a:buChar char="●"/>
              <a:defRPr sz="1200">
                <a:latin typeface="IBM Plex Sans"/>
                <a:ea typeface="IBM Plex Sans"/>
                <a:cs typeface="IBM Plex Sans"/>
                <a:sym typeface="IBM Plex Sans"/>
              </a:defRPr>
            </a:lvl7pPr>
            <a:lvl8pPr indent="-304800" lvl="7" marL="3657600">
              <a:spcBef>
                <a:spcPts val="0"/>
              </a:spcBef>
              <a:spcAft>
                <a:spcPts val="0"/>
              </a:spcAft>
              <a:buSzPts val="1200"/>
              <a:buFont typeface="IBM Plex Sans"/>
              <a:buChar char="○"/>
              <a:defRPr sz="1200">
                <a:latin typeface="IBM Plex Sans"/>
                <a:ea typeface="IBM Plex Sans"/>
                <a:cs typeface="IBM Plex Sans"/>
                <a:sym typeface="IBM Plex Sans"/>
              </a:defRPr>
            </a:lvl8pPr>
            <a:lvl9pPr indent="-304800" lvl="8" marL="4114800">
              <a:spcBef>
                <a:spcPts val="0"/>
              </a:spcBef>
              <a:spcAft>
                <a:spcPts val="0"/>
              </a:spcAft>
              <a:buSzPts val="1200"/>
              <a:buFont typeface="IBM Plex Sans"/>
              <a:buChar char="■"/>
              <a:defRPr sz="1200">
                <a:latin typeface="IBM Plex Sans"/>
                <a:ea typeface="IBM Plex Sans"/>
                <a:cs typeface="IBM Plex Sans"/>
                <a:sym typeface="IBM Plex Sans"/>
              </a:defRPr>
            </a:lvl9pPr>
          </a:lstStyle>
          <a:p/>
        </p:txBody>
      </p:sp>
      <p:pic>
        <p:nvPicPr>
          <p:cNvPr id="94" name="Google Shape;94;p22"/>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95" name="Shape 95"/>
        <p:cNvGrpSpPr/>
        <p:nvPr/>
      </p:nvGrpSpPr>
      <p:grpSpPr>
        <a:xfrm>
          <a:off x="0" y="0"/>
          <a:ext cx="0" cy="0"/>
          <a:chOff x="0" y="0"/>
          <a:chExt cx="0" cy="0"/>
        </a:xfrm>
      </p:grpSpPr>
      <p:sp>
        <p:nvSpPr>
          <p:cNvPr id="96" name="Google Shape;96;p23"/>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Font typeface="IBM Plex Sans"/>
              <a:buNone/>
              <a:defRPr sz="4800">
                <a:latin typeface="IBM Plex Sans"/>
                <a:ea typeface="IBM Plex Sans"/>
                <a:cs typeface="IBM Plex Sans"/>
                <a:sym typeface="IBM Plex Sans"/>
              </a:defRPr>
            </a:lvl1pPr>
            <a:lvl2pPr lvl="1">
              <a:spcBef>
                <a:spcPts val="0"/>
              </a:spcBef>
              <a:spcAft>
                <a:spcPts val="0"/>
              </a:spcAft>
              <a:buSzPts val="4800"/>
              <a:buFont typeface="IBM Plex Sans"/>
              <a:buNone/>
              <a:defRPr sz="4800">
                <a:latin typeface="IBM Plex Sans"/>
                <a:ea typeface="IBM Plex Sans"/>
                <a:cs typeface="IBM Plex Sans"/>
                <a:sym typeface="IBM Plex Sans"/>
              </a:defRPr>
            </a:lvl2pPr>
            <a:lvl3pPr lvl="2">
              <a:spcBef>
                <a:spcPts val="0"/>
              </a:spcBef>
              <a:spcAft>
                <a:spcPts val="0"/>
              </a:spcAft>
              <a:buSzPts val="4800"/>
              <a:buFont typeface="IBM Plex Sans"/>
              <a:buNone/>
              <a:defRPr sz="4800">
                <a:latin typeface="IBM Plex Sans"/>
                <a:ea typeface="IBM Plex Sans"/>
                <a:cs typeface="IBM Plex Sans"/>
                <a:sym typeface="IBM Plex Sans"/>
              </a:defRPr>
            </a:lvl3pPr>
            <a:lvl4pPr lvl="3">
              <a:spcBef>
                <a:spcPts val="0"/>
              </a:spcBef>
              <a:spcAft>
                <a:spcPts val="0"/>
              </a:spcAft>
              <a:buSzPts val="4800"/>
              <a:buFont typeface="IBM Plex Sans"/>
              <a:buNone/>
              <a:defRPr sz="4800">
                <a:latin typeface="IBM Plex Sans"/>
                <a:ea typeface="IBM Plex Sans"/>
                <a:cs typeface="IBM Plex Sans"/>
                <a:sym typeface="IBM Plex Sans"/>
              </a:defRPr>
            </a:lvl4pPr>
            <a:lvl5pPr lvl="4">
              <a:spcBef>
                <a:spcPts val="0"/>
              </a:spcBef>
              <a:spcAft>
                <a:spcPts val="0"/>
              </a:spcAft>
              <a:buSzPts val="4800"/>
              <a:buFont typeface="IBM Plex Sans"/>
              <a:buNone/>
              <a:defRPr sz="4800">
                <a:latin typeface="IBM Plex Sans"/>
                <a:ea typeface="IBM Plex Sans"/>
                <a:cs typeface="IBM Plex Sans"/>
                <a:sym typeface="IBM Plex Sans"/>
              </a:defRPr>
            </a:lvl5pPr>
            <a:lvl6pPr lvl="5">
              <a:spcBef>
                <a:spcPts val="0"/>
              </a:spcBef>
              <a:spcAft>
                <a:spcPts val="0"/>
              </a:spcAft>
              <a:buSzPts val="4800"/>
              <a:buFont typeface="IBM Plex Sans"/>
              <a:buNone/>
              <a:defRPr sz="4800">
                <a:latin typeface="IBM Plex Sans"/>
                <a:ea typeface="IBM Plex Sans"/>
                <a:cs typeface="IBM Plex Sans"/>
                <a:sym typeface="IBM Plex Sans"/>
              </a:defRPr>
            </a:lvl6pPr>
            <a:lvl7pPr lvl="6">
              <a:spcBef>
                <a:spcPts val="0"/>
              </a:spcBef>
              <a:spcAft>
                <a:spcPts val="0"/>
              </a:spcAft>
              <a:buSzPts val="4800"/>
              <a:buFont typeface="IBM Plex Sans"/>
              <a:buNone/>
              <a:defRPr sz="4800">
                <a:latin typeface="IBM Plex Sans"/>
                <a:ea typeface="IBM Plex Sans"/>
                <a:cs typeface="IBM Plex Sans"/>
                <a:sym typeface="IBM Plex Sans"/>
              </a:defRPr>
            </a:lvl7pPr>
            <a:lvl8pPr lvl="7">
              <a:spcBef>
                <a:spcPts val="0"/>
              </a:spcBef>
              <a:spcAft>
                <a:spcPts val="0"/>
              </a:spcAft>
              <a:buSzPts val="4800"/>
              <a:buFont typeface="IBM Plex Sans"/>
              <a:buNone/>
              <a:defRPr sz="4800">
                <a:latin typeface="IBM Plex Sans"/>
                <a:ea typeface="IBM Plex Sans"/>
                <a:cs typeface="IBM Plex Sans"/>
                <a:sym typeface="IBM Plex Sans"/>
              </a:defRPr>
            </a:lvl8pPr>
            <a:lvl9pPr lvl="8">
              <a:spcBef>
                <a:spcPts val="0"/>
              </a:spcBef>
              <a:spcAft>
                <a:spcPts val="0"/>
              </a:spcAft>
              <a:buSzPts val="4800"/>
              <a:buFont typeface="IBM Plex Sans"/>
              <a:buNone/>
              <a:defRPr sz="4800">
                <a:latin typeface="IBM Plex Sans"/>
                <a:ea typeface="IBM Plex Sans"/>
                <a:cs typeface="IBM Plex Sans"/>
                <a:sym typeface="IBM Plex Sans"/>
              </a:defRPr>
            </a:lvl9pPr>
          </a:lstStyle>
          <a:p/>
        </p:txBody>
      </p:sp>
      <p:pic>
        <p:nvPicPr>
          <p:cNvPr id="97" name="Google Shape;97;p23"/>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8" name="Shape 98"/>
        <p:cNvGrpSpPr/>
        <p:nvPr/>
      </p:nvGrpSpPr>
      <p:grpSpPr>
        <a:xfrm>
          <a:off x="0" y="0"/>
          <a:ext cx="0" cy="0"/>
          <a:chOff x="0" y="0"/>
          <a:chExt cx="0" cy="0"/>
        </a:xfrm>
      </p:grpSpPr>
      <p:sp>
        <p:nvSpPr>
          <p:cNvPr id="99" name="Google Shape;99;p24"/>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24"/>
          <p:cNvSpPr txBox="1"/>
          <p:nvPr>
            <p:ph type="title"/>
          </p:nvPr>
        </p:nvSpPr>
        <p:spPr>
          <a:xfrm>
            <a:off x="265500" y="595000"/>
            <a:ext cx="4045200" cy="212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100"/>
              <a:buFont typeface="IBM Plex Sans"/>
              <a:buNone/>
              <a:defRPr sz="4100">
                <a:latin typeface="IBM Plex Sans"/>
                <a:ea typeface="IBM Plex Sans"/>
                <a:cs typeface="IBM Plex Sans"/>
                <a:sym typeface="IBM Plex Sans"/>
              </a:defRPr>
            </a:lvl1pPr>
            <a:lvl2pPr lvl="1" algn="ctr">
              <a:spcBef>
                <a:spcPts val="0"/>
              </a:spcBef>
              <a:spcAft>
                <a:spcPts val="0"/>
              </a:spcAft>
              <a:buSzPts val="4200"/>
              <a:buFont typeface="IBM Plex Sans"/>
              <a:buNone/>
              <a:defRPr sz="4200">
                <a:latin typeface="IBM Plex Sans"/>
                <a:ea typeface="IBM Plex Sans"/>
                <a:cs typeface="IBM Plex Sans"/>
                <a:sym typeface="IBM Plex Sans"/>
              </a:defRPr>
            </a:lvl2pPr>
            <a:lvl3pPr lvl="2" algn="ctr">
              <a:spcBef>
                <a:spcPts val="0"/>
              </a:spcBef>
              <a:spcAft>
                <a:spcPts val="0"/>
              </a:spcAft>
              <a:buSzPts val="4200"/>
              <a:buFont typeface="IBM Plex Sans"/>
              <a:buNone/>
              <a:defRPr sz="4200">
                <a:latin typeface="IBM Plex Sans"/>
                <a:ea typeface="IBM Plex Sans"/>
                <a:cs typeface="IBM Plex Sans"/>
                <a:sym typeface="IBM Plex Sans"/>
              </a:defRPr>
            </a:lvl3pPr>
            <a:lvl4pPr lvl="3" algn="ctr">
              <a:spcBef>
                <a:spcPts val="0"/>
              </a:spcBef>
              <a:spcAft>
                <a:spcPts val="0"/>
              </a:spcAft>
              <a:buSzPts val="4200"/>
              <a:buFont typeface="IBM Plex Sans"/>
              <a:buNone/>
              <a:defRPr sz="4200">
                <a:latin typeface="IBM Plex Sans"/>
                <a:ea typeface="IBM Plex Sans"/>
                <a:cs typeface="IBM Plex Sans"/>
                <a:sym typeface="IBM Plex Sans"/>
              </a:defRPr>
            </a:lvl4pPr>
            <a:lvl5pPr lvl="4" algn="ctr">
              <a:spcBef>
                <a:spcPts val="0"/>
              </a:spcBef>
              <a:spcAft>
                <a:spcPts val="0"/>
              </a:spcAft>
              <a:buSzPts val="4200"/>
              <a:buFont typeface="IBM Plex Sans"/>
              <a:buNone/>
              <a:defRPr sz="4200">
                <a:latin typeface="IBM Plex Sans"/>
                <a:ea typeface="IBM Plex Sans"/>
                <a:cs typeface="IBM Plex Sans"/>
                <a:sym typeface="IBM Plex Sans"/>
              </a:defRPr>
            </a:lvl5pPr>
            <a:lvl6pPr lvl="5" algn="ctr">
              <a:spcBef>
                <a:spcPts val="0"/>
              </a:spcBef>
              <a:spcAft>
                <a:spcPts val="0"/>
              </a:spcAft>
              <a:buSzPts val="4200"/>
              <a:buFont typeface="IBM Plex Sans"/>
              <a:buNone/>
              <a:defRPr sz="4200">
                <a:latin typeface="IBM Plex Sans"/>
                <a:ea typeface="IBM Plex Sans"/>
                <a:cs typeface="IBM Plex Sans"/>
                <a:sym typeface="IBM Plex Sans"/>
              </a:defRPr>
            </a:lvl6pPr>
            <a:lvl7pPr lvl="6" algn="ctr">
              <a:spcBef>
                <a:spcPts val="0"/>
              </a:spcBef>
              <a:spcAft>
                <a:spcPts val="0"/>
              </a:spcAft>
              <a:buSzPts val="4200"/>
              <a:buFont typeface="IBM Plex Sans"/>
              <a:buNone/>
              <a:defRPr sz="4200">
                <a:latin typeface="IBM Plex Sans"/>
                <a:ea typeface="IBM Plex Sans"/>
                <a:cs typeface="IBM Plex Sans"/>
                <a:sym typeface="IBM Plex Sans"/>
              </a:defRPr>
            </a:lvl7pPr>
            <a:lvl8pPr lvl="7" algn="ctr">
              <a:spcBef>
                <a:spcPts val="0"/>
              </a:spcBef>
              <a:spcAft>
                <a:spcPts val="0"/>
              </a:spcAft>
              <a:buSzPts val="4200"/>
              <a:buFont typeface="IBM Plex Sans"/>
              <a:buNone/>
              <a:defRPr sz="4200">
                <a:latin typeface="IBM Plex Sans"/>
                <a:ea typeface="IBM Plex Sans"/>
                <a:cs typeface="IBM Plex Sans"/>
                <a:sym typeface="IBM Plex Sans"/>
              </a:defRPr>
            </a:lvl8pPr>
            <a:lvl9pPr lvl="8" algn="ctr">
              <a:spcBef>
                <a:spcPts val="0"/>
              </a:spcBef>
              <a:spcAft>
                <a:spcPts val="0"/>
              </a:spcAft>
              <a:buSzPts val="4200"/>
              <a:buFont typeface="IBM Plex Sans"/>
              <a:buNone/>
              <a:defRPr sz="4200">
                <a:latin typeface="IBM Plex Sans"/>
                <a:ea typeface="IBM Plex Sans"/>
                <a:cs typeface="IBM Plex Sans"/>
                <a:sym typeface="IBM Plex Sans"/>
              </a:defRPr>
            </a:lvl9pPr>
          </a:lstStyle>
          <a:p/>
        </p:txBody>
      </p:sp>
      <p:sp>
        <p:nvSpPr>
          <p:cNvPr id="101" name="Google Shape;101;p24"/>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Font typeface="IBM Plex Sans"/>
              <a:buNone/>
              <a:defRPr sz="2100">
                <a:latin typeface="IBM Plex Sans"/>
                <a:ea typeface="IBM Plex Sans"/>
                <a:cs typeface="IBM Plex Sans"/>
                <a:sym typeface="IBM Plex Sans"/>
              </a:defRPr>
            </a:lvl1pPr>
            <a:lvl2pPr lvl="1"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2pPr>
            <a:lvl3pPr lvl="2"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3pPr>
            <a:lvl4pPr lvl="3"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4pPr>
            <a:lvl5pPr lvl="4"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5pPr>
            <a:lvl6pPr lvl="5"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6pPr>
            <a:lvl7pPr lvl="6"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7pPr>
            <a:lvl8pPr lvl="7"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8pPr>
            <a:lvl9pPr lvl="8"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9pPr>
          </a:lstStyle>
          <a:p/>
        </p:txBody>
      </p:sp>
      <p:sp>
        <p:nvSpPr>
          <p:cNvPr id="102" name="Google Shape;102;p24"/>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103" name="Google Shape;103;p24"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104" name="Google Shape;104;p24"/>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5" name="Shape 105"/>
        <p:cNvGrpSpPr/>
        <p:nvPr/>
      </p:nvGrpSpPr>
      <p:grpSpPr>
        <a:xfrm>
          <a:off x="0" y="0"/>
          <a:ext cx="0" cy="0"/>
          <a:chOff x="0" y="0"/>
          <a:chExt cx="0" cy="0"/>
        </a:xfrm>
      </p:grpSpPr>
      <p:sp>
        <p:nvSpPr>
          <p:cNvPr id="106" name="Google Shape;106;p25"/>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Font typeface="IBM Plex Sans"/>
              <a:buNone/>
              <a:defRPr>
                <a:latin typeface="IBM Plex Sans"/>
                <a:ea typeface="IBM Plex Sans"/>
                <a:cs typeface="IBM Plex Sans"/>
                <a:sym typeface="IBM Plex Sans"/>
              </a:defRPr>
            </a:lvl1pPr>
          </a:lstStyle>
          <a:p/>
        </p:txBody>
      </p:sp>
      <p:pic>
        <p:nvPicPr>
          <p:cNvPr id="107" name="Google Shape;107;p25"/>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8" name="Shape 108"/>
        <p:cNvGrpSpPr/>
        <p:nvPr/>
      </p:nvGrpSpPr>
      <p:grpSpPr>
        <a:xfrm>
          <a:off x="0" y="0"/>
          <a:ext cx="0" cy="0"/>
          <a:chOff x="0" y="0"/>
          <a:chExt cx="0" cy="0"/>
        </a:xfrm>
      </p:grpSpPr>
      <p:sp>
        <p:nvSpPr>
          <p:cNvPr id="109" name="Google Shape;109;p26"/>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110" name="Google Shape;110;p26"/>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lgn="ctr">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lgn="ctr">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lgn="ctr">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lgn="ctr">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lgn="ctr">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lgn="ctr">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lgn="ctr">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lgn="ctr">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111" name="Google Shape;111;p26"/>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2" name="Shape 112"/>
        <p:cNvGrpSpPr/>
        <p:nvPr/>
      </p:nvGrpSpPr>
      <p:grpSpPr>
        <a:xfrm>
          <a:off x="0" y="0"/>
          <a:ext cx="0" cy="0"/>
          <a:chOff x="0" y="0"/>
          <a:chExt cx="0" cy="0"/>
        </a:xfrm>
      </p:grpSpPr>
      <p:pic>
        <p:nvPicPr>
          <p:cNvPr id="113" name="Google Shape;113;p27"/>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1">
  <p:cSld name="TITLE_AND_BODY_1">
    <p:spTree>
      <p:nvGrpSpPr>
        <p:cNvPr id="114" name="Shape 114"/>
        <p:cNvGrpSpPr/>
        <p:nvPr/>
      </p:nvGrpSpPr>
      <p:grpSpPr>
        <a:xfrm>
          <a:off x="0" y="0"/>
          <a:ext cx="0" cy="0"/>
          <a:chOff x="0" y="0"/>
          <a:chExt cx="0" cy="0"/>
        </a:xfrm>
      </p:grpSpPr>
      <p:pic>
        <p:nvPicPr>
          <p:cNvPr id="115" name="Google Shape;115;p28"/>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p:cSld name="ONE_COLUMN_TEXT_1">
    <p:bg>
      <p:bgPr>
        <a:solidFill>
          <a:srgbClr val="E4002C"/>
        </a:solidFill>
      </p:bgPr>
    </p:bg>
    <p:spTree>
      <p:nvGrpSpPr>
        <p:cNvPr id="116" name="Shape 116"/>
        <p:cNvGrpSpPr/>
        <p:nvPr/>
      </p:nvGrpSpPr>
      <p:grpSpPr>
        <a:xfrm>
          <a:off x="0" y="0"/>
          <a:ext cx="0" cy="0"/>
          <a:chOff x="0" y="0"/>
          <a:chExt cx="0" cy="0"/>
        </a:xfrm>
      </p:grpSpPr>
      <p:sp>
        <p:nvSpPr>
          <p:cNvPr id="117" name="Google Shape;117;p29"/>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118" name="Google Shape;118;p29"/>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pic>
        <p:nvPicPr>
          <p:cNvPr id="119" name="Google Shape;119;p29"/>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_3">
  <p:cSld name="BLANK_3">
    <p:spTree>
      <p:nvGrpSpPr>
        <p:cNvPr id="120" name="Shape 120"/>
        <p:cNvGrpSpPr/>
        <p:nvPr/>
      </p:nvGrpSpPr>
      <p:grpSpPr>
        <a:xfrm>
          <a:off x="0" y="0"/>
          <a:ext cx="0" cy="0"/>
          <a:chOff x="0" y="0"/>
          <a:chExt cx="0" cy="0"/>
        </a:xfrm>
      </p:grpSpPr>
      <p:pic>
        <p:nvPicPr>
          <p:cNvPr id="121" name="Google Shape;121;p30"/>
          <p:cNvPicPr preferRelativeResize="0"/>
          <p:nvPr/>
        </p:nvPicPr>
        <p:blipFill>
          <a:blip r:embed="rId2">
            <a:alphaModFix/>
          </a:blip>
          <a:stretch>
            <a:fillRect/>
          </a:stretch>
        </p:blipFill>
        <p:spPr>
          <a:xfrm>
            <a:off x="6878575" y="4340685"/>
            <a:ext cx="2049425" cy="687202"/>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122" name="Shape 122"/>
        <p:cNvGrpSpPr/>
        <p:nvPr/>
      </p:nvGrpSpPr>
      <p:grpSpPr>
        <a:xfrm>
          <a:off x="0" y="0"/>
          <a:ext cx="0" cy="0"/>
          <a:chOff x="0" y="0"/>
          <a:chExt cx="0" cy="0"/>
        </a:xfrm>
      </p:grpSpPr>
      <p:sp>
        <p:nvSpPr>
          <p:cNvPr id="123" name="Google Shape;123;p3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IBM Plex Sans"/>
              <a:buNone/>
              <a:defRPr>
                <a:latin typeface="IBM Plex Sans"/>
                <a:ea typeface="IBM Plex Sans"/>
                <a:cs typeface="IBM Plex Sans"/>
                <a:sym typeface="IBM Plex Sans"/>
              </a:defRPr>
            </a:lvl1pPr>
            <a:lvl2pPr lvl="1">
              <a:spcBef>
                <a:spcPts val="0"/>
              </a:spcBef>
              <a:spcAft>
                <a:spcPts val="0"/>
              </a:spcAft>
              <a:buSzPts val="2800"/>
              <a:buFont typeface="IBM Plex Sans"/>
              <a:buNone/>
              <a:defRPr>
                <a:latin typeface="IBM Plex Sans"/>
                <a:ea typeface="IBM Plex Sans"/>
                <a:cs typeface="IBM Plex Sans"/>
                <a:sym typeface="IBM Plex Sans"/>
              </a:defRPr>
            </a:lvl2pPr>
            <a:lvl3pPr lvl="2">
              <a:spcBef>
                <a:spcPts val="0"/>
              </a:spcBef>
              <a:spcAft>
                <a:spcPts val="0"/>
              </a:spcAft>
              <a:buSzPts val="2800"/>
              <a:buFont typeface="IBM Plex Sans"/>
              <a:buNone/>
              <a:defRPr>
                <a:latin typeface="IBM Plex Sans"/>
                <a:ea typeface="IBM Plex Sans"/>
                <a:cs typeface="IBM Plex Sans"/>
                <a:sym typeface="IBM Plex Sans"/>
              </a:defRPr>
            </a:lvl3pPr>
            <a:lvl4pPr lvl="3">
              <a:spcBef>
                <a:spcPts val="0"/>
              </a:spcBef>
              <a:spcAft>
                <a:spcPts val="0"/>
              </a:spcAft>
              <a:buSzPts val="2800"/>
              <a:buFont typeface="IBM Plex Sans"/>
              <a:buNone/>
              <a:defRPr>
                <a:latin typeface="IBM Plex Sans"/>
                <a:ea typeface="IBM Plex Sans"/>
                <a:cs typeface="IBM Plex Sans"/>
                <a:sym typeface="IBM Plex Sans"/>
              </a:defRPr>
            </a:lvl4pPr>
            <a:lvl5pPr lvl="4">
              <a:spcBef>
                <a:spcPts val="0"/>
              </a:spcBef>
              <a:spcAft>
                <a:spcPts val="0"/>
              </a:spcAft>
              <a:buSzPts val="2800"/>
              <a:buFont typeface="IBM Plex Sans"/>
              <a:buNone/>
              <a:defRPr>
                <a:latin typeface="IBM Plex Sans"/>
                <a:ea typeface="IBM Plex Sans"/>
                <a:cs typeface="IBM Plex Sans"/>
                <a:sym typeface="IBM Plex Sans"/>
              </a:defRPr>
            </a:lvl5pPr>
            <a:lvl6pPr lvl="5">
              <a:spcBef>
                <a:spcPts val="0"/>
              </a:spcBef>
              <a:spcAft>
                <a:spcPts val="0"/>
              </a:spcAft>
              <a:buSzPts val="2800"/>
              <a:buFont typeface="IBM Plex Sans"/>
              <a:buNone/>
              <a:defRPr>
                <a:latin typeface="IBM Plex Sans"/>
                <a:ea typeface="IBM Plex Sans"/>
                <a:cs typeface="IBM Plex Sans"/>
                <a:sym typeface="IBM Plex Sans"/>
              </a:defRPr>
            </a:lvl6pPr>
            <a:lvl7pPr lvl="6">
              <a:spcBef>
                <a:spcPts val="0"/>
              </a:spcBef>
              <a:spcAft>
                <a:spcPts val="0"/>
              </a:spcAft>
              <a:buSzPts val="2800"/>
              <a:buFont typeface="IBM Plex Sans"/>
              <a:buNone/>
              <a:defRPr>
                <a:latin typeface="IBM Plex Sans"/>
                <a:ea typeface="IBM Plex Sans"/>
                <a:cs typeface="IBM Plex Sans"/>
                <a:sym typeface="IBM Plex Sans"/>
              </a:defRPr>
            </a:lvl7pPr>
            <a:lvl8pPr lvl="7">
              <a:spcBef>
                <a:spcPts val="0"/>
              </a:spcBef>
              <a:spcAft>
                <a:spcPts val="0"/>
              </a:spcAft>
              <a:buSzPts val="2800"/>
              <a:buFont typeface="IBM Plex Sans"/>
              <a:buNone/>
              <a:defRPr>
                <a:latin typeface="IBM Plex Sans"/>
                <a:ea typeface="IBM Plex Sans"/>
                <a:cs typeface="IBM Plex Sans"/>
                <a:sym typeface="IBM Plex Sans"/>
              </a:defRPr>
            </a:lvl8pPr>
            <a:lvl9pPr lvl="8">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124" name="Google Shape;124;p31"/>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19" name="Google Shape;19;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pic>
        <p:nvPicPr>
          <p:cNvPr id="20" name="Google Shape;20;p4"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21" name="Google Shape;21;p4"/>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2">
  <p:cSld name="ONE_COLUMN_TEXT_2">
    <p:bg>
      <p:bgPr>
        <a:solidFill>
          <a:srgbClr val="E8004C"/>
        </a:solidFill>
      </p:bgPr>
    </p:bg>
    <p:spTree>
      <p:nvGrpSpPr>
        <p:cNvPr id="125" name="Shape 125"/>
        <p:cNvGrpSpPr/>
        <p:nvPr/>
      </p:nvGrpSpPr>
      <p:grpSpPr>
        <a:xfrm>
          <a:off x="0" y="0"/>
          <a:ext cx="0" cy="0"/>
          <a:chOff x="0" y="0"/>
          <a:chExt cx="0" cy="0"/>
        </a:xfrm>
      </p:grpSpPr>
      <p:sp>
        <p:nvSpPr>
          <p:cNvPr id="126" name="Google Shape;126;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
        <p:nvSpPr>
          <p:cNvPr id="127" name="Google Shape;127;p32"/>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128" name="Google Shape;128;p32"/>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_1">
    <p:bg>
      <p:bgPr>
        <a:solidFill>
          <a:schemeClr val="lt1"/>
        </a:solidFill>
      </p:bgPr>
    </p:bg>
    <p:spTree>
      <p:nvGrpSpPr>
        <p:cNvPr id="129" name="Shape 129"/>
        <p:cNvGrpSpPr/>
        <p:nvPr/>
      </p:nvGrpSpPr>
      <p:grpSpPr>
        <a:xfrm>
          <a:off x="0" y="0"/>
          <a:ext cx="0" cy="0"/>
          <a:chOff x="0" y="0"/>
          <a:chExt cx="0" cy="0"/>
        </a:xfrm>
      </p:grpSpPr>
      <p:pic>
        <p:nvPicPr>
          <p:cNvPr id="130" name="Google Shape;130;p33"/>
          <p:cNvPicPr preferRelativeResize="0"/>
          <p:nvPr/>
        </p:nvPicPr>
        <p:blipFill>
          <a:blip r:embed="rId2">
            <a:alphaModFix/>
          </a:blip>
          <a:stretch>
            <a:fillRect/>
          </a:stretch>
        </p:blipFill>
        <p:spPr>
          <a:xfrm>
            <a:off x="6537950" y="3974075"/>
            <a:ext cx="2606049" cy="1169425"/>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1">
  <p:cSld name="CAPTION_ONLY_1">
    <p:spTree>
      <p:nvGrpSpPr>
        <p:cNvPr id="131" name="Shape 131"/>
        <p:cNvGrpSpPr/>
        <p:nvPr/>
      </p:nvGrpSpPr>
      <p:grpSpPr>
        <a:xfrm>
          <a:off x="0" y="0"/>
          <a:ext cx="0" cy="0"/>
          <a:chOff x="0" y="0"/>
          <a:chExt cx="0" cy="0"/>
        </a:xfrm>
      </p:grpSpPr>
      <p:pic>
        <p:nvPicPr>
          <p:cNvPr id="132" name="Google Shape;132;p34"/>
          <p:cNvPicPr preferRelativeResize="0"/>
          <p:nvPr/>
        </p:nvPicPr>
        <p:blipFill>
          <a:blip r:embed="rId2">
            <a:alphaModFix/>
          </a:blip>
          <a:stretch>
            <a:fillRect/>
          </a:stretch>
        </p:blipFill>
        <p:spPr>
          <a:xfrm>
            <a:off x="6451751" y="3965123"/>
            <a:ext cx="2626048" cy="1178374"/>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p:cSld name="TITLE_AND_BODY_2">
    <p:spTree>
      <p:nvGrpSpPr>
        <p:cNvPr id="133" name="Shape 133"/>
        <p:cNvGrpSpPr/>
        <p:nvPr/>
      </p:nvGrpSpPr>
      <p:grpSpPr>
        <a:xfrm>
          <a:off x="0" y="0"/>
          <a:ext cx="0" cy="0"/>
          <a:chOff x="0" y="0"/>
          <a:chExt cx="0" cy="0"/>
        </a:xfrm>
      </p:grpSpPr>
      <p:sp>
        <p:nvSpPr>
          <p:cNvPr id="134" name="Google Shape;134;p3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5" name="Google Shape;135;p3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36" name="Google Shape;136;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letely Blank">
  <p:cSld name="CUSTOM_4">
    <p:spTree>
      <p:nvGrpSpPr>
        <p:cNvPr id="137" name="Shape 137"/>
        <p:cNvGrpSpPr/>
        <p:nvPr/>
      </p:nvGrpSpPr>
      <p:grpSpPr>
        <a:xfrm>
          <a:off x="0" y="0"/>
          <a:ext cx="0" cy="0"/>
          <a:chOff x="0" y="0"/>
          <a:chExt cx="0" cy="0"/>
        </a:xfrm>
      </p:grpSpPr>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2">
  <p:cSld name="CAPTION_ONLY_2">
    <p:spTree>
      <p:nvGrpSpPr>
        <p:cNvPr id="138" name="Shape 138"/>
        <p:cNvGrpSpPr/>
        <p:nvPr/>
      </p:nvGrpSpPr>
      <p:grpSpPr>
        <a:xfrm>
          <a:off x="0" y="0"/>
          <a:ext cx="0" cy="0"/>
          <a:chOff x="0" y="0"/>
          <a:chExt cx="0" cy="0"/>
        </a:xfrm>
      </p:grpSpPr>
      <p:pic>
        <p:nvPicPr>
          <p:cNvPr id="139" name="Google Shape;139;p37"/>
          <p:cNvPicPr preferRelativeResize="0"/>
          <p:nvPr/>
        </p:nvPicPr>
        <p:blipFill>
          <a:blip r:embed="rId2">
            <a:alphaModFix/>
          </a:blip>
          <a:stretch>
            <a:fillRect/>
          </a:stretch>
        </p:blipFill>
        <p:spPr>
          <a:xfrm>
            <a:off x="6451751" y="3965123"/>
            <a:ext cx="2626048" cy="1178374"/>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_TITLE_AND_DESCRIPTION_1">
  <p:cSld name="SECTION_TITLE_AND_DESCRIPTION_1">
    <p:spTree>
      <p:nvGrpSpPr>
        <p:cNvPr id="140" name="Shape 140"/>
        <p:cNvGrpSpPr/>
        <p:nvPr/>
      </p:nvGrpSpPr>
      <p:grpSpPr>
        <a:xfrm>
          <a:off x="0" y="0"/>
          <a:ext cx="0" cy="0"/>
          <a:chOff x="0" y="0"/>
          <a:chExt cx="0" cy="0"/>
        </a:xfrm>
      </p:grpSpPr>
      <p:sp>
        <p:nvSpPr>
          <p:cNvPr id="141" name="Google Shape;141;p3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38"/>
          <p:cNvSpPr txBox="1"/>
          <p:nvPr>
            <p:ph type="title"/>
          </p:nvPr>
        </p:nvSpPr>
        <p:spPr>
          <a:xfrm>
            <a:off x="265500" y="595000"/>
            <a:ext cx="4045200" cy="2120400"/>
          </a:xfrm>
          <a:prstGeom prst="rect">
            <a:avLst/>
          </a:prstGeom>
        </p:spPr>
        <p:txBody>
          <a:bodyPr anchorCtr="0" anchor="b" bIns="91425" lIns="91425" spcFirstLastPara="1" rIns="91425" wrap="square" tIns="91425">
            <a:normAutofit/>
          </a:bodyPr>
          <a:lstStyle>
            <a:lvl1pPr lvl="0" algn="ctr">
              <a:spcBef>
                <a:spcPts val="0"/>
              </a:spcBef>
              <a:spcAft>
                <a:spcPts val="0"/>
              </a:spcAft>
              <a:buSzPts val="4100"/>
              <a:buFont typeface="IBM Plex Sans"/>
              <a:buNone/>
              <a:defRPr sz="4100">
                <a:latin typeface="IBM Plex Sans"/>
                <a:ea typeface="IBM Plex Sans"/>
                <a:cs typeface="IBM Plex Sans"/>
                <a:sym typeface="IBM Plex Sans"/>
              </a:defRPr>
            </a:lvl1pPr>
            <a:lvl2pPr lvl="1" algn="ctr">
              <a:spcBef>
                <a:spcPts val="0"/>
              </a:spcBef>
              <a:spcAft>
                <a:spcPts val="0"/>
              </a:spcAft>
              <a:buSzPts val="4200"/>
              <a:buFont typeface="IBM Plex Sans"/>
              <a:buNone/>
              <a:defRPr sz="4200">
                <a:latin typeface="IBM Plex Sans"/>
                <a:ea typeface="IBM Plex Sans"/>
                <a:cs typeface="IBM Plex Sans"/>
                <a:sym typeface="IBM Plex Sans"/>
              </a:defRPr>
            </a:lvl2pPr>
            <a:lvl3pPr lvl="2" algn="ctr">
              <a:spcBef>
                <a:spcPts val="0"/>
              </a:spcBef>
              <a:spcAft>
                <a:spcPts val="0"/>
              </a:spcAft>
              <a:buSzPts val="4200"/>
              <a:buFont typeface="IBM Plex Sans"/>
              <a:buNone/>
              <a:defRPr sz="4200">
                <a:latin typeface="IBM Plex Sans"/>
                <a:ea typeface="IBM Plex Sans"/>
                <a:cs typeface="IBM Plex Sans"/>
                <a:sym typeface="IBM Plex Sans"/>
              </a:defRPr>
            </a:lvl3pPr>
            <a:lvl4pPr lvl="3" algn="ctr">
              <a:spcBef>
                <a:spcPts val="0"/>
              </a:spcBef>
              <a:spcAft>
                <a:spcPts val="0"/>
              </a:spcAft>
              <a:buSzPts val="4200"/>
              <a:buFont typeface="IBM Plex Sans"/>
              <a:buNone/>
              <a:defRPr sz="4200">
                <a:latin typeface="IBM Plex Sans"/>
                <a:ea typeface="IBM Plex Sans"/>
                <a:cs typeface="IBM Plex Sans"/>
                <a:sym typeface="IBM Plex Sans"/>
              </a:defRPr>
            </a:lvl4pPr>
            <a:lvl5pPr lvl="4" algn="ctr">
              <a:spcBef>
                <a:spcPts val="0"/>
              </a:spcBef>
              <a:spcAft>
                <a:spcPts val="0"/>
              </a:spcAft>
              <a:buSzPts val="4200"/>
              <a:buFont typeface="IBM Plex Sans"/>
              <a:buNone/>
              <a:defRPr sz="4200">
                <a:latin typeface="IBM Plex Sans"/>
                <a:ea typeface="IBM Plex Sans"/>
                <a:cs typeface="IBM Plex Sans"/>
                <a:sym typeface="IBM Plex Sans"/>
              </a:defRPr>
            </a:lvl5pPr>
            <a:lvl6pPr lvl="5" algn="ctr">
              <a:spcBef>
                <a:spcPts val="0"/>
              </a:spcBef>
              <a:spcAft>
                <a:spcPts val="0"/>
              </a:spcAft>
              <a:buSzPts val="4200"/>
              <a:buFont typeface="IBM Plex Sans"/>
              <a:buNone/>
              <a:defRPr sz="4200">
                <a:latin typeface="IBM Plex Sans"/>
                <a:ea typeface="IBM Plex Sans"/>
                <a:cs typeface="IBM Plex Sans"/>
                <a:sym typeface="IBM Plex Sans"/>
              </a:defRPr>
            </a:lvl6pPr>
            <a:lvl7pPr lvl="6" algn="ctr">
              <a:spcBef>
                <a:spcPts val="0"/>
              </a:spcBef>
              <a:spcAft>
                <a:spcPts val="0"/>
              </a:spcAft>
              <a:buSzPts val="4200"/>
              <a:buFont typeface="IBM Plex Sans"/>
              <a:buNone/>
              <a:defRPr sz="4200">
                <a:latin typeface="IBM Plex Sans"/>
                <a:ea typeface="IBM Plex Sans"/>
                <a:cs typeface="IBM Plex Sans"/>
                <a:sym typeface="IBM Plex Sans"/>
              </a:defRPr>
            </a:lvl7pPr>
            <a:lvl8pPr lvl="7" algn="ctr">
              <a:spcBef>
                <a:spcPts val="0"/>
              </a:spcBef>
              <a:spcAft>
                <a:spcPts val="0"/>
              </a:spcAft>
              <a:buSzPts val="4200"/>
              <a:buFont typeface="IBM Plex Sans"/>
              <a:buNone/>
              <a:defRPr sz="4200">
                <a:latin typeface="IBM Plex Sans"/>
                <a:ea typeface="IBM Plex Sans"/>
                <a:cs typeface="IBM Plex Sans"/>
                <a:sym typeface="IBM Plex Sans"/>
              </a:defRPr>
            </a:lvl8pPr>
            <a:lvl9pPr lvl="8" algn="ctr">
              <a:spcBef>
                <a:spcPts val="0"/>
              </a:spcBef>
              <a:spcAft>
                <a:spcPts val="0"/>
              </a:spcAft>
              <a:buSzPts val="4200"/>
              <a:buFont typeface="IBM Plex Sans"/>
              <a:buNone/>
              <a:defRPr sz="4200">
                <a:latin typeface="IBM Plex Sans"/>
                <a:ea typeface="IBM Plex Sans"/>
                <a:cs typeface="IBM Plex Sans"/>
                <a:sym typeface="IBM Plex Sans"/>
              </a:defRPr>
            </a:lvl9pPr>
          </a:lstStyle>
          <a:p/>
        </p:txBody>
      </p:sp>
      <p:sp>
        <p:nvSpPr>
          <p:cNvPr id="143" name="Google Shape;143;p38"/>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Clr>
                <a:schemeClr val="dk1"/>
              </a:buClr>
              <a:buSzPts val="2100"/>
              <a:buFont typeface="IBM Plex Sans"/>
              <a:buNone/>
              <a:defRPr sz="2100">
                <a:latin typeface="IBM Plex Sans"/>
                <a:ea typeface="IBM Plex Sans"/>
                <a:cs typeface="IBM Plex Sans"/>
                <a:sym typeface="IBM Plex Sans"/>
              </a:defRPr>
            </a:lvl1pPr>
            <a:lvl2pPr lvl="1"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2pPr>
            <a:lvl3pPr lvl="2"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3pPr>
            <a:lvl4pPr lvl="3"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4pPr>
            <a:lvl5pPr lvl="4"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5pPr>
            <a:lvl6pPr lvl="5"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6pPr>
            <a:lvl7pPr lvl="6"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7pPr>
            <a:lvl8pPr lvl="7"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8pPr>
            <a:lvl9pPr lvl="8" algn="ctr">
              <a:lnSpc>
                <a:spcPct val="100000"/>
              </a:lnSpc>
              <a:spcBef>
                <a:spcPts val="0"/>
              </a:spcBef>
              <a:spcAft>
                <a:spcPts val="0"/>
              </a:spcAft>
              <a:buSzPts val="2100"/>
              <a:buFont typeface="IBM Plex Sans"/>
              <a:buNone/>
              <a:defRPr sz="2100">
                <a:latin typeface="IBM Plex Sans"/>
                <a:ea typeface="IBM Plex Sans"/>
                <a:cs typeface="IBM Plex Sans"/>
                <a:sym typeface="IBM Plex Sans"/>
              </a:defRPr>
            </a:lvl9pPr>
          </a:lstStyle>
          <a:p/>
        </p:txBody>
      </p:sp>
      <p:sp>
        <p:nvSpPr>
          <p:cNvPr id="144" name="Google Shape;144;p38"/>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rgbClr val="E4002C"/>
              </a:buClr>
              <a:buSzPts val="1800"/>
              <a:buFont typeface="IBM Plex Sans"/>
              <a:buChar char="๏"/>
              <a:defRPr>
                <a:latin typeface="IBM Plex Sans"/>
                <a:ea typeface="IBM Plex Sans"/>
                <a:cs typeface="IBM Plex Sans"/>
                <a:sym typeface="IBM Plex Sans"/>
              </a:defRPr>
            </a:lvl1pPr>
            <a:lvl2pPr indent="-317500" lvl="1" marL="914400">
              <a:spcBef>
                <a:spcPts val="0"/>
              </a:spcBef>
              <a:spcAft>
                <a:spcPts val="0"/>
              </a:spcAft>
              <a:buSzPts val="1400"/>
              <a:buFont typeface="IBM Plex Sans"/>
              <a:buChar char="○"/>
              <a:defRPr>
                <a:latin typeface="IBM Plex Sans"/>
                <a:ea typeface="IBM Plex Sans"/>
                <a:cs typeface="IBM Plex Sans"/>
                <a:sym typeface="IBM Plex Sans"/>
              </a:defRPr>
            </a:lvl2pPr>
            <a:lvl3pPr indent="-317500" lvl="2" marL="1371600">
              <a:spcBef>
                <a:spcPts val="0"/>
              </a:spcBef>
              <a:spcAft>
                <a:spcPts val="0"/>
              </a:spcAft>
              <a:buSzPts val="1400"/>
              <a:buFont typeface="IBM Plex Sans"/>
              <a:buChar char="■"/>
              <a:defRPr>
                <a:latin typeface="IBM Plex Sans"/>
                <a:ea typeface="IBM Plex Sans"/>
                <a:cs typeface="IBM Plex Sans"/>
                <a:sym typeface="IBM Plex Sans"/>
              </a:defRPr>
            </a:lvl3pPr>
            <a:lvl4pPr indent="-317500" lvl="3" marL="1828800">
              <a:spcBef>
                <a:spcPts val="0"/>
              </a:spcBef>
              <a:spcAft>
                <a:spcPts val="0"/>
              </a:spcAft>
              <a:buSzPts val="1400"/>
              <a:buFont typeface="IBM Plex Sans"/>
              <a:buChar char="●"/>
              <a:defRPr>
                <a:latin typeface="IBM Plex Sans"/>
                <a:ea typeface="IBM Plex Sans"/>
                <a:cs typeface="IBM Plex Sans"/>
                <a:sym typeface="IBM Plex Sans"/>
              </a:defRPr>
            </a:lvl4pPr>
            <a:lvl5pPr indent="-317500" lvl="4" marL="2286000">
              <a:spcBef>
                <a:spcPts val="0"/>
              </a:spcBef>
              <a:spcAft>
                <a:spcPts val="0"/>
              </a:spcAft>
              <a:buSzPts val="1400"/>
              <a:buFont typeface="IBM Plex Sans"/>
              <a:buChar char="○"/>
              <a:defRPr>
                <a:latin typeface="IBM Plex Sans"/>
                <a:ea typeface="IBM Plex Sans"/>
                <a:cs typeface="IBM Plex Sans"/>
                <a:sym typeface="IBM Plex Sans"/>
              </a:defRPr>
            </a:lvl5pPr>
            <a:lvl6pPr indent="-317500" lvl="5" marL="2743200">
              <a:spcBef>
                <a:spcPts val="0"/>
              </a:spcBef>
              <a:spcAft>
                <a:spcPts val="0"/>
              </a:spcAft>
              <a:buSzPts val="1400"/>
              <a:buFont typeface="IBM Plex Sans"/>
              <a:buChar char="■"/>
              <a:defRPr>
                <a:latin typeface="IBM Plex Sans"/>
                <a:ea typeface="IBM Plex Sans"/>
                <a:cs typeface="IBM Plex Sans"/>
                <a:sym typeface="IBM Plex Sans"/>
              </a:defRPr>
            </a:lvl6pPr>
            <a:lvl7pPr indent="-317500" lvl="6" marL="3200400">
              <a:spcBef>
                <a:spcPts val="0"/>
              </a:spcBef>
              <a:spcAft>
                <a:spcPts val="0"/>
              </a:spcAft>
              <a:buSzPts val="1400"/>
              <a:buFont typeface="IBM Plex Sans"/>
              <a:buChar char="●"/>
              <a:defRPr>
                <a:latin typeface="IBM Plex Sans"/>
                <a:ea typeface="IBM Plex Sans"/>
                <a:cs typeface="IBM Plex Sans"/>
                <a:sym typeface="IBM Plex Sans"/>
              </a:defRPr>
            </a:lvl7pPr>
            <a:lvl8pPr indent="-317500" lvl="7" marL="3657600">
              <a:spcBef>
                <a:spcPts val="0"/>
              </a:spcBef>
              <a:spcAft>
                <a:spcPts val="0"/>
              </a:spcAft>
              <a:buSzPts val="1400"/>
              <a:buFont typeface="IBM Plex Sans"/>
              <a:buChar char="○"/>
              <a:defRPr>
                <a:latin typeface="IBM Plex Sans"/>
                <a:ea typeface="IBM Plex Sans"/>
                <a:cs typeface="IBM Plex Sans"/>
                <a:sym typeface="IBM Plex Sans"/>
              </a:defRPr>
            </a:lvl8pPr>
            <a:lvl9pPr indent="-317500" lvl="8" marL="4114800">
              <a:spcBef>
                <a:spcPts val="0"/>
              </a:spcBef>
              <a:spcAft>
                <a:spcPts val="0"/>
              </a:spcAft>
              <a:buSzPts val="1400"/>
              <a:buFont typeface="IBM Plex Sans"/>
              <a:buChar char="■"/>
              <a:defRPr>
                <a:latin typeface="IBM Plex Sans"/>
                <a:ea typeface="IBM Plex Sans"/>
                <a:cs typeface="IBM Plex Sans"/>
                <a:sym typeface="IBM Plex Sans"/>
              </a:defRPr>
            </a:lvl9pPr>
          </a:lstStyle>
          <a:p/>
        </p:txBody>
      </p:sp>
      <p:pic>
        <p:nvPicPr>
          <p:cNvPr id="145" name="Google Shape;145;p38"/>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1">
  <p:cSld name="TITLE_AND_BODY_2_1">
    <p:spTree>
      <p:nvGrpSpPr>
        <p:cNvPr id="146" name="Shape 146"/>
        <p:cNvGrpSpPr/>
        <p:nvPr/>
      </p:nvGrpSpPr>
      <p:grpSpPr>
        <a:xfrm>
          <a:off x="0" y="0"/>
          <a:ext cx="0" cy="0"/>
          <a:chOff x="0" y="0"/>
          <a:chExt cx="0" cy="0"/>
        </a:xfrm>
      </p:grpSpPr>
      <p:sp>
        <p:nvSpPr>
          <p:cNvPr id="147" name="Google Shape;147;p3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48" name="Google Shape;148;p3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49" name="Google Shape;149;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l">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_ONLY_2">
    <p:spTree>
      <p:nvGrpSpPr>
        <p:cNvPr id="150" name="Shape 150"/>
        <p:cNvGrpSpPr/>
        <p:nvPr/>
      </p:nvGrpSpPr>
      <p:grpSpPr>
        <a:xfrm>
          <a:off x="0" y="0"/>
          <a:ext cx="0" cy="0"/>
          <a:chOff x="0" y="0"/>
          <a:chExt cx="0" cy="0"/>
        </a:xfrm>
      </p:grpSpPr>
      <p:sp>
        <p:nvSpPr>
          <p:cNvPr id="151" name="Google Shape;151;p40"/>
          <p:cNvSpPr/>
          <p:nvPr/>
        </p:nvSpPr>
        <p:spPr>
          <a:xfrm>
            <a:off x="150" y="2746800"/>
            <a:ext cx="9144000" cy="23967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sp>
        <p:nvSpPr>
          <p:cNvPr id="152" name="Google Shape;152;p4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Font typeface="IBM Plex Sans"/>
              <a:buNone/>
              <a:defRPr>
                <a:latin typeface="IBM Plex Sans"/>
                <a:ea typeface="IBM Plex Sans"/>
                <a:cs typeface="IBM Plex Sans"/>
                <a:sym typeface="IBM Plex Sans"/>
              </a:defRPr>
            </a:lvl1pPr>
            <a:lvl2pPr lvl="1">
              <a:spcBef>
                <a:spcPts val="0"/>
              </a:spcBef>
              <a:spcAft>
                <a:spcPts val="0"/>
              </a:spcAft>
              <a:buSzPts val="2800"/>
              <a:buFont typeface="IBM Plex Sans"/>
              <a:buNone/>
              <a:defRPr>
                <a:latin typeface="IBM Plex Sans"/>
                <a:ea typeface="IBM Plex Sans"/>
                <a:cs typeface="IBM Plex Sans"/>
                <a:sym typeface="IBM Plex Sans"/>
              </a:defRPr>
            </a:lvl2pPr>
            <a:lvl3pPr lvl="2">
              <a:spcBef>
                <a:spcPts val="0"/>
              </a:spcBef>
              <a:spcAft>
                <a:spcPts val="0"/>
              </a:spcAft>
              <a:buSzPts val="2800"/>
              <a:buFont typeface="IBM Plex Sans"/>
              <a:buNone/>
              <a:defRPr>
                <a:latin typeface="IBM Plex Sans"/>
                <a:ea typeface="IBM Plex Sans"/>
                <a:cs typeface="IBM Plex Sans"/>
                <a:sym typeface="IBM Plex Sans"/>
              </a:defRPr>
            </a:lvl3pPr>
            <a:lvl4pPr lvl="3">
              <a:spcBef>
                <a:spcPts val="0"/>
              </a:spcBef>
              <a:spcAft>
                <a:spcPts val="0"/>
              </a:spcAft>
              <a:buSzPts val="2800"/>
              <a:buFont typeface="IBM Plex Sans"/>
              <a:buNone/>
              <a:defRPr>
                <a:latin typeface="IBM Plex Sans"/>
                <a:ea typeface="IBM Plex Sans"/>
                <a:cs typeface="IBM Plex Sans"/>
                <a:sym typeface="IBM Plex Sans"/>
              </a:defRPr>
            </a:lvl4pPr>
            <a:lvl5pPr lvl="4">
              <a:spcBef>
                <a:spcPts val="0"/>
              </a:spcBef>
              <a:spcAft>
                <a:spcPts val="0"/>
              </a:spcAft>
              <a:buSzPts val="2800"/>
              <a:buFont typeface="IBM Plex Sans"/>
              <a:buNone/>
              <a:defRPr>
                <a:latin typeface="IBM Plex Sans"/>
                <a:ea typeface="IBM Plex Sans"/>
                <a:cs typeface="IBM Plex Sans"/>
                <a:sym typeface="IBM Plex Sans"/>
              </a:defRPr>
            </a:lvl5pPr>
            <a:lvl6pPr lvl="5">
              <a:spcBef>
                <a:spcPts val="0"/>
              </a:spcBef>
              <a:spcAft>
                <a:spcPts val="0"/>
              </a:spcAft>
              <a:buSzPts val="2800"/>
              <a:buFont typeface="IBM Plex Sans"/>
              <a:buNone/>
              <a:defRPr>
                <a:latin typeface="IBM Plex Sans"/>
                <a:ea typeface="IBM Plex Sans"/>
                <a:cs typeface="IBM Plex Sans"/>
                <a:sym typeface="IBM Plex Sans"/>
              </a:defRPr>
            </a:lvl6pPr>
            <a:lvl7pPr lvl="6">
              <a:spcBef>
                <a:spcPts val="0"/>
              </a:spcBef>
              <a:spcAft>
                <a:spcPts val="0"/>
              </a:spcAft>
              <a:buSzPts val="2800"/>
              <a:buFont typeface="IBM Plex Sans"/>
              <a:buNone/>
              <a:defRPr>
                <a:latin typeface="IBM Plex Sans"/>
                <a:ea typeface="IBM Plex Sans"/>
                <a:cs typeface="IBM Plex Sans"/>
                <a:sym typeface="IBM Plex Sans"/>
              </a:defRPr>
            </a:lvl7pPr>
            <a:lvl8pPr lvl="7">
              <a:spcBef>
                <a:spcPts val="0"/>
              </a:spcBef>
              <a:spcAft>
                <a:spcPts val="0"/>
              </a:spcAft>
              <a:buSzPts val="2800"/>
              <a:buFont typeface="IBM Plex Sans"/>
              <a:buNone/>
              <a:defRPr>
                <a:latin typeface="IBM Plex Sans"/>
                <a:ea typeface="IBM Plex Sans"/>
                <a:cs typeface="IBM Plex Sans"/>
                <a:sym typeface="IBM Plex Sans"/>
              </a:defRPr>
            </a:lvl8pPr>
            <a:lvl9pPr lvl="8">
              <a:spcBef>
                <a:spcPts val="0"/>
              </a:spcBef>
              <a:spcAft>
                <a:spcPts val="0"/>
              </a:spcAft>
              <a:buSzPts val="2800"/>
              <a:buFont typeface="IBM Plex Sans"/>
              <a:buNone/>
              <a:defRPr>
                <a:latin typeface="IBM Plex Sans"/>
                <a:ea typeface="IBM Plex Sans"/>
                <a:cs typeface="IBM Plex Sans"/>
                <a:sym typeface="IBM Plex Sans"/>
              </a:defRPr>
            </a:lvl9pPr>
          </a:lstStyle>
          <a:p/>
        </p:txBody>
      </p:sp>
      <p:pic>
        <p:nvPicPr>
          <p:cNvPr id="153" name="Google Shape;153;p40"/>
          <p:cNvPicPr preferRelativeResize="0"/>
          <p:nvPr/>
        </p:nvPicPr>
        <p:blipFill>
          <a:blip r:embed="rId2">
            <a:alphaModFix/>
          </a:blip>
          <a:stretch>
            <a:fillRect/>
          </a:stretch>
        </p:blipFill>
        <p:spPr>
          <a:xfrm>
            <a:off x="6883726" y="4327175"/>
            <a:ext cx="2049350" cy="687201"/>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3">
  <p:cSld name="TITLE_AND_BODY_3">
    <p:spTree>
      <p:nvGrpSpPr>
        <p:cNvPr id="154" name="Shape 154"/>
        <p:cNvGrpSpPr/>
        <p:nvPr/>
      </p:nvGrpSpPr>
      <p:grpSpPr>
        <a:xfrm>
          <a:off x="0" y="0"/>
          <a:ext cx="0" cy="0"/>
          <a:chOff x="0" y="0"/>
          <a:chExt cx="0" cy="0"/>
        </a:xfrm>
      </p:grpSpPr>
      <p:pic>
        <p:nvPicPr>
          <p:cNvPr id="155" name="Google Shape;155;p41"/>
          <p:cNvPicPr preferRelativeResize="0"/>
          <p:nvPr/>
        </p:nvPicPr>
        <p:blipFill>
          <a:blip r:embed="rId2">
            <a:alphaModFix/>
          </a:blip>
          <a:stretch>
            <a:fillRect/>
          </a:stretch>
        </p:blipFill>
        <p:spPr>
          <a:xfrm>
            <a:off x="7186925" y="4584288"/>
            <a:ext cx="1736996" cy="419275"/>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 name="Shape 22"/>
        <p:cNvGrpSpPr/>
        <p:nvPr/>
      </p:nvGrpSpPr>
      <p:grpSpPr>
        <a:xfrm>
          <a:off x="0" y="0"/>
          <a:ext cx="0" cy="0"/>
          <a:chOff x="0" y="0"/>
          <a:chExt cx="0" cy="0"/>
        </a:xfrm>
      </p:grpSpPr>
      <p:sp>
        <p:nvSpPr>
          <p:cNvPr id="23" name="Google Shape;23;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24" name="Google Shape;24;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 name="Google Shape;25;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pic>
        <p:nvPicPr>
          <p:cNvPr id="26" name="Google Shape;26;p5"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27" name="Google Shape;27;p5"/>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1 1">
  <p:cSld name="ONE_COLUMN_TEXT_1_1">
    <p:bg>
      <p:bgPr>
        <a:solidFill>
          <a:srgbClr val="E4002C"/>
        </a:solidFill>
      </p:bgPr>
    </p:bg>
    <p:spTree>
      <p:nvGrpSpPr>
        <p:cNvPr id="156" name="Shape 156"/>
        <p:cNvGrpSpPr/>
        <p:nvPr/>
      </p:nvGrpSpPr>
      <p:grpSpPr>
        <a:xfrm>
          <a:off x="0" y="0"/>
          <a:ext cx="0" cy="0"/>
          <a:chOff x="0" y="0"/>
          <a:chExt cx="0" cy="0"/>
        </a:xfrm>
      </p:grpSpPr>
      <p:sp>
        <p:nvSpPr>
          <p:cNvPr id="157" name="Google Shape;157;p42"/>
          <p:cNvSpPr/>
          <p:nvPr/>
        </p:nvSpPr>
        <p:spPr>
          <a:xfrm>
            <a:off x="713550" y="898209"/>
            <a:ext cx="7716900" cy="9156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b="1" sz="5100">
              <a:solidFill>
                <a:srgbClr val="FFFFFF"/>
              </a:solidFill>
              <a:latin typeface="Nunito"/>
              <a:ea typeface="Nunito"/>
              <a:cs typeface="Nunito"/>
              <a:sym typeface="Nunito"/>
            </a:endParaRPr>
          </a:p>
        </p:txBody>
      </p:sp>
      <p:sp>
        <p:nvSpPr>
          <p:cNvPr id="158" name="Google Shape;158;p42"/>
          <p:cNvSpPr txBox="1"/>
          <p:nvPr/>
        </p:nvSpPr>
        <p:spPr>
          <a:xfrm>
            <a:off x="1414425" y="1813800"/>
            <a:ext cx="6274500" cy="523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t/>
            </a:r>
            <a:endParaRPr sz="2200">
              <a:solidFill>
                <a:schemeClr val="lt1"/>
              </a:solidFill>
              <a:latin typeface="Calibri"/>
              <a:ea typeface="Calibri"/>
              <a:cs typeface="Calibri"/>
              <a:sym typeface="Calibri"/>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2 2">
  <p:cSld name="TITLE_AND_BODY_2_2">
    <p:spTree>
      <p:nvGrpSpPr>
        <p:cNvPr id="159" name="Shape 159"/>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8" name="Shape 28"/>
        <p:cNvGrpSpPr/>
        <p:nvPr/>
      </p:nvGrpSpPr>
      <p:grpSpPr>
        <a:xfrm>
          <a:off x="0" y="0"/>
          <a:ext cx="0" cy="0"/>
          <a:chOff x="0" y="0"/>
          <a:chExt cx="0" cy="0"/>
        </a:xfrm>
      </p:grpSpPr>
      <p:sp>
        <p:nvSpPr>
          <p:cNvPr id="29" name="Google Shape;29;p6"/>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Clr>
                <a:schemeClr val="dk1"/>
              </a:buClr>
              <a:buSzPts val="2500"/>
              <a:buNone/>
              <a:defRPr sz="2500">
                <a:solidFill>
                  <a:schemeClr val="dk1"/>
                </a:solidFill>
              </a:defRPr>
            </a:lvl1pPr>
            <a:lvl2pPr lvl="1">
              <a:spcBef>
                <a:spcPts val="0"/>
              </a:spcBef>
              <a:spcAft>
                <a:spcPts val="0"/>
              </a:spcAft>
              <a:buClr>
                <a:schemeClr val="dk1"/>
              </a:buClr>
              <a:buSzPts val="2500"/>
              <a:buNone/>
              <a:defRPr sz="2500">
                <a:solidFill>
                  <a:schemeClr val="dk1"/>
                </a:solidFill>
              </a:defRPr>
            </a:lvl2pPr>
            <a:lvl3pPr lvl="2">
              <a:spcBef>
                <a:spcPts val="0"/>
              </a:spcBef>
              <a:spcAft>
                <a:spcPts val="0"/>
              </a:spcAft>
              <a:buClr>
                <a:schemeClr val="dk1"/>
              </a:buClr>
              <a:buSzPts val="2500"/>
              <a:buNone/>
              <a:defRPr sz="2500">
                <a:solidFill>
                  <a:schemeClr val="dk1"/>
                </a:solidFill>
              </a:defRPr>
            </a:lvl3pPr>
            <a:lvl4pPr lvl="3">
              <a:spcBef>
                <a:spcPts val="0"/>
              </a:spcBef>
              <a:spcAft>
                <a:spcPts val="0"/>
              </a:spcAft>
              <a:buClr>
                <a:schemeClr val="dk1"/>
              </a:buClr>
              <a:buSzPts val="2500"/>
              <a:buNone/>
              <a:defRPr sz="2500">
                <a:solidFill>
                  <a:schemeClr val="dk1"/>
                </a:solidFill>
              </a:defRPr>
            </a:lvl4pPr>
            <a:lvl5pPr lvl="4">
              <a:spcBef>
                <a:spcPts val="0"/>
              </a:spcBef>
              <a:spcAft>
                <a:spcPts val="0"/>
              </a:spcAft>
              <a:buClr>
                <a:schemeClr val="dk1"/>
              </a:buClr>
              <a:buSzPts val="2500"/>
              <a:buNone/>
              <a:defRPr sz="2500">
                <a:solidFill>
                  <a:schemeClr val="dk1"/>
                </a:solidFill>
              </a:defRPr>
            </a:lvl5pPr>
            <a:lvl6pPr lvl="5">
              <a:spcBef>
                <a:spcPts val="0"/>
              </a:spcBef>
              <a:spcAft>
                <a:spcPts val="0"/>
              </a:spcAft>
              <a:buClr>
                <a:schemeClr val="dk1"/>
              </a:buClr>
              <a:buSzPts val="2500"/>
              <a:buNone/>
              <a:defRPr sz="2500">
                <a:solidFill>
                  <a:schemeClr val="dk1"/>
                </a:solidFill>
              </a:defRPr>
            </a:lvl6pPr>
            <a:lvl7pPr lvl="6">
              <a:spcBef>
                <a:spcPts val="0"/>
              </a:spcBef>
              <a:spcAft>
                <a:spcPts val="0"/>
              </a:spcAft>
              <a:buClr>
                <a:schemeClr val="dk1"/>
              </a:buClr>
              <a:buSzPts val="2500"/>
              <a:buNone/>
              <a:defRPr sz="2500">
                <a:solidFill>
                  <a:schemeClr val="dk1"/>
                </a:solidFill>
              </a:defRPr>
            </a:lvl7pPr>
            <a:lvl8pPr lvl="7">
              <a:spcBef>
                <a:spcPts val="0"/>
              </a:spcBef>
              <a:spcAft>
                <a:spcPts val="0"/>
              </a:spcAft>
              <a:buClr>
                <a:schemeClr val="dk1"/>
              </a:buClr>
              <a:buSzPts val="2500"/>
              <a:buNone/>
              <a:defRPr sz="2500">
                <a:solidFill>
                  <a:schemeClr val="dk1"/>
                </a:solidFill>
              </a:defRPr>
            </a:lvl8pPr>
            <a:lvl9pPr lvl="8">
              <a:spcBef>
                <a:spcPts val="0"/>
              </a:spcBef>
              <a:spcAft>
                <a:spcPts val="0"/>
              </a:spcAft>
              <a:buClr>
                <a:schemeClr val="dk1"/>
              </a:buClr>
              <a:buSzPts val="2500"/>
              <a:buNone/>
              <a:defRPr sz="2500">
                <a:solidFill>
                  <a:schemeClr val="dk1"/>
                </a:solidFill>
              </a:defRPr>
            </a:lvl9pPr>
          </a:lstStyle>
          <a:p/>
        </p:txBody>
      </p:sp>
      <p:pic>
        <p:nvPicPr>
          <p:cNvPr id="30" name="Google Shape;30;p6"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31" name="Google Shape;31;p6"/>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32" name="Shape 32"/>
        <p:cNvGrpSpPr/>
        <p:nvPr/>
      </p:nvGrpSpPr>
      <p:grpSpPr>
        <a:xfrm>
          <a:off x="0" y="0"/>
          <a:ext cx="0" cy="0"/>
          <a:chOff x="0" y="0"/>
          <a:chExt cx="0" cy="0"/>
        </a:xfrm>
      </p:grpSpPr>
      <p:sp>
        <p:nvSpPr>
          <p:cNvPr id="33" name="Google Shape;33;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4" name="Google Shape;34;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pic>
        <p:nvPicPr>
          <p:cNvPr id="35" name="Google Shape;35;p7"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36" name="Google Shape;36;p7"/>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7" name="Shape 37"/>
        <p:cNvGrpSpPr/>
        <p:nvPr/>
      </p:nvGrpSpPr>
      <p:grpSpPr>
        <a:xfrm>
          <a:off x="0" y="0"/>
          <a:ext cx="0" cy="0"/>
          <a:chOff x="0" y="0"/>
          <a:chExt cx="0" cy="0"/>
        </a:xfrm>
      </p:grpSpPr>
      <p:sp>
        <p:nvSpPr>
          <p:cNvPr id="38" name="Google Shape;38;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pic>
        <p:nvPicPr>
          <p:cNvPr id="39" name="Google Shape;39;p8"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40" name="Google Shape;40;p8"/>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41" name="Shape 41"/>
        <p:cNvGrpSpPr/>
        <p:nvPr/>
      </p:nvGrpSpPr>
      <p:grpSpPr>
        <a:xfrm>
          <a:off x="0" y="0"/>
          <a:ext cx="0" cy="0"/>
          <a:chOff x="0" y="0"/>
          <a:chExt cx="0" cy="0"/>
        </a:xfrm>
      </p:grpSpPr>
      <p:sp>
        <p:nvSpPr>
          <p:cNvPr id="42" name="Google Shape;42;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9"/>
          <p:cNvSpPr txBox="1"/>
          <p:nvPr>
            <p:ph type="title"/>
          </p:nvPr>
        </p:nvSpPr>
        <p:spPr>
          <a:xfrm>
            <a:off x="265500" y="14617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44" name="Google Shape;44;p9"/>
          <p:cNvSpPr txBox="1"/>
          <p:nvPr>
            <p:ph idx="1" type="subTitle"/>
          </p:nvPr>
        </p:nvSpPr>
        <p:spPr>
          <a:xfrm>
            <a:off x="265500" y="30316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5" name="Google Shape;45;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pic>
        <p:nvPicPr>
          <p:cNvPr id="46" name="Google Shape;46;p9"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47" name="Google Shape;47;p9"/>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8" name="Shape 48"/>
        <p:cNvGrpSpPr/>
        <p:nvPr/>
      </p:nvGrpSpPr>
      <p:grpSpPr>
        <a:xfrm>
          <a:off x="0" y="0"/>
          <a:ext cx="0" cy="0"/>
          <a:chOff x="0" y="0"/>
          <a:chExt cx="0" cy="0"/>
        </a:xfrm>
      </p:grpSpPr>
      <p:pic>
        <p:nvPicPr>
          <p:cNvPr id="49" name="Google Shape;49;p10" title="IMG-20250605-WA0054.jpg"/>
          <p:cNvPicPr preferRelativeResize="0"/>
          <p:nvPr/>
        </p:nvPicPr>
        <p:blipFill rotWithShape="1">
          <a:blip r:embed="rId2">
            <a:alphaModFix/>
          </a:blip>
          <a:srcRect b="38071" l="19123" r="13231" t="37908"/>
          <a:stretch/>
        </p:blipFill>
        <p:spPr>
          <a:xfrm>
            <a:off x="158218" y="4475463"/>
            <a:ext cx="1606252" cy="570348"/>
          </a:xfrm>
          <a:prstGeom prst="rect">
            <a:avLst/>
          </a:prstGeom>
          <a:noFill/>
          <a:ln>
            <a:noFill/>
          </a:ln>
        </p:spPr>
      </p:pic>
      <p:pic>
        <p:nvPicPr>
          <p:cNvPr id="50" name="Google Shape;50;p10"/>
          <p:cNvPicPr preferRelativeResize="0"/>
          <p:nvPr/>
        </p:nvPicPr>
        <p:blipFill>
          <a:blip r:embed="rId3">
            <a:alphaModFix/>
          </a:blip>
          <a:stretch>
            <a:fillRect/>
          </a:stretch>
        </p:blipFill>
        <p:spPr>
          <a:xfrm>
            <a:off x="7419700" y="4506900"/>
            <a:ext cx="1513373" cy="50747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1.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4.xml"/><Relationship Id="rId22" Type="http://schemas.openxmlformats.org/officeDocument/2006/relationships/slideLayout" Target="../slideLayouts/slideLayout36.xml"/><Relationship Id="rId21" Type="http://schemas.openxmlformats.org/officeDocument/2006/relationships/slideLayout" Target="../slideLayouts/slideLayout35.xml"/><Relationship Id="rId24" Type="http://schemas.openxmlformats.org/officeDocument/2006/relationships/slideLayout" Target="../slideLayouts/slideLayout38.xml"/><Relationship Id="rId23" Type="http://schemas.openxmlformats.org/officeDocument/2006/relationships/slideLayout" Target="../slideLayouts/slideLayout37.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9" Type="http://schemas.openxmlformats.org/officeDocument/2006/relationships/slideLayout" Target="../slideLayouts/slideLayout23.xml"/><Relationship Id="rId26" Type="http://schemas.openxmlformats.org/officeDocument/2006/relationships/slideLayout" Target="../slideLayouts/slideLayout40.xml"/><Relationship Id="rId25" Type="http://schemas.openxmlformats.org/officeDocument/2006/relationships/slideLayout" Target="../slideLayouts/slideLayout39.xml"/><Relationship Id="rId28" Type="http://schemas.openxmlformats.org/officeDocument/2006/relationships/theme" Target="../theme/theme3.xml"/><Relationship Id="rId27" Type="http://schemas.openxmlformats.org/officeDocument/2006/relationships/slideLayout" Target="../slideLayouts/slideLayout41.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19" Type="http://schemas.openxmlformats.org/officeDocument/2006/relationships/slideLayout" Target="../slideLayouts/slideLayout33.xml"/><Relationship Id="rId18"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1pPr>
            <a:lvl2pPr lvl="1">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2pPr>
            <a:lvl3pPr lvl="2">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3pPr>
            <a:lvl4pPr lvl="3">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4pPr>
            <a:lvl5pPr lvl="4">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5pPr>
            <a:lvl6pPr lvl="5">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6pPr>
            <a:lvl7pPr lvl="6">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7pPr>
            <a:lvl8pPr lvl="7">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8pPr>
            <a:lvl9pPr lvl="8">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1"/>
              </a:buClr>
              <a:buSzPts val="1800"/>
              <a:buFont typeface="IBM Plex Sans"/>
              <a:buChar char="●"/>
              <a:defRPr sz="1800">
                <a:solidFill>
                  <a:schemeClr val="dk1"/>
                </a:solidFill>
                <a:latin typeface="IBM Plex Sans"/>
                <a:ea typeface="IBM Plex Sans"/>
                <a:cs typeface="IBM Plex Sans"/>
                <a:sym typeface="IBM Plex Sans"/>
              </a:defRPr>
            </a:lvl1pPr>
            <a:lvl2pPr indent="-317500" lvl="1" marL="9144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2pPr>
            <a:lvl3pPr indent="-317500" lvl="2" marL="13716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3pPr>
            <a:lvl4pPr indent="-317500" lvl="3" marL="18288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4pPr>
            <a:lvl5pPr indent="-317500" lvl="4" marL="22860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5pPr>
            <a:lvl6pPr indent="-317500" lvl="5" marL="27432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6pPr>
            <a:lvl7pPr indent="-317500" lvl="6" marL="32004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7pPr>
            <a:lvl8pPr indent="-317500" lvl="7" marL="36576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8pPr>
            <a:lvl9pPr indent="-317500" lvl="8" marL="41148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68" name="Shape 68"/>
        <p:cNvGrpSpPr/>
        <p:nvPr/>
      </p:nvGrpSpPr>
      <p:grpSpPr>
        <a:xfrm>
          <a:off x="0" y="0"/>
          <a:ext cx="0" cy="0"/>
          <a:chOff x="0" y="0"/>
          <a:chExt cx="0" cy="0"/>
        </a:xfrm>
      </p:grpSpPr>
      <p:sp>
        <p:nvSpPr>
          <p:cNvPr id="69" name="Google Shape;69;p1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1pPr>
            <a:lvl2pPr lvl="1">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2pPr>
            <a:lvl3pPr lvl="2">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3pPr>
            <a:lvl4pPr lvl="3">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4pPr>
            <a:lvl5pPr lvl="4">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5pPr>
            <a:lvl6pPr lvl="5">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6pPr>
            <a:lvl7pPr lvl="6">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7pPr>
            <a:lvl8pPr lvl="7">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8pPr>
            <a:lvl9pPr lvl="8">
              <a:spcBef>
                <a:spcPts val="0"/>
              </a:spcBef>
              <a:spcAft>
                <a:spcPts val="0"/>
              </a:spcAft>
              <a:buClr>
                <a:schemeClr val="dk1"/>
              </a:buClr>
              <a:buSzPts val="2800"/>
              <a:buFont typeface="IBM Plex Sans"/>
              <a:buNone/>
              <a:defRPr sz="2800">
                <a:solidFill>
                  <a:schemeClr val="dk1"/>
                </a:solidFill>
                <a:latin typeface="IBM Plex Sans"/>
                <a:ea typeface="IBM Plex Sans"/>
                <a:cs typeface="IBM Plex Sans"/>
                <a:sym typeface="IBM Plex Sans"/>
              </a:defRPr>
            </a:lvl9pPr>
          </a:lstStyle>
          <a:p/>
        </p:txBody>
      </p:sp>
      <p:sp>
        <p:nvSpPr>
          <p:cNvPr id="70" name="Google Shape;70;p16"/>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rgbClr val="E4002C"/>
              </a:buClr>
              <a:buSzPts val="1800"/>
              <a:buFont typeface="IBM Plex Sans"/>
              <a:buChar char="๏"/>
              <a:defRPr sz="1800">
                <a:solidFill>
                  <a:schemeClr val="dk1"/>
                </a:solidFill>
                <a:latin typeface="IBM Plex Sans"/>
                <a:ea typeface="IBM Plex Sans"/>
                <a:cs typeface="IBM Plex Sans"/>
                <a:sym typeface="IBM Plex Sans"/>
              </a:defRPr>
            </a:lvl1pPr>
            <a:lvl2pPr indent="-317500" lvl="1" marL="9144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2pPr>
            <a:lvl3pPr indent="-317500" lvl="2" marL="13716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3pPr>
            <a:lvl4pPr indent="-317500" lvl="3" marL="18288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4pPr>
            <a:lvl5pPr indent="-317500" lvl="4" marL="22860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5pPr>
            <a:lvl6pPr indent="-317500" lvl="5" marL="27432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6pPr>
            <a:lvl7pPr indent="-317500" lvl="6" marL="32004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7pPr>
            <a:lvl8pPr indent="-317500" lvl="7" marL="36576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8pPr>
            <a:lvl9pPr indent="-317500" lvl="8" marL="4114800">
              <a:lnSpc>
                <a:spcPct val="115000"/>
              </a:lnSpc>
              <a:spcBef>
                <a:spcPts val="0"/>
              </a:spcBef>
              <a:spcAft>
                <a:spcPts val="0"/>
              </a:spcAft>
              <a:buClr>
                <a:schemeClr val="dk1"/>
              </a:buClr>
              <a:buSzPts val="1400"/>
              <a:buFont typeface="IBM Plex Sans"/>
              <a:buChar char="■"/>
              <a:defRPr>
                <a:solidFill>
                  <a:schemeClr val="dk1"/>
                </a:solidFill>
                <a:latin typeface="IBM Plex Sans"/>
                <a:ea typeface="IBM Plex Sans"/>
                <a:cs typeface="IBM Plex Sans"/>
                <a:sym typeface="IBM Plex Sans"/>
              </a:defRPr>
            </a:lvl9pPr>
          </a:lstStyle>
          <a:p/>
        </p:txBody>
      </p:sp>
    </p:spTree>
  </p:cSld>
  <p:clrMap accent1="accent1" accent2="accent2" accent3="accent3" accent4="accent4" accent5="accent5" accent6="accent6" bg1="lt1" bg2="dk2" tx1="dk1" tx2="lt2" folHlink="folHlink" hlink="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 Id="rId3" Type="http://schemas.openxmlformats.org/officeDocument/2006/relationships/hyperlink" Target="https://creativecommons.org/licenses/by/4.0/deed.en" TargetMode="External"/><Relationship Id="rId4" Type="http://schemas.openxmlformats.org/officeDocument/2006/relationships/hyperlink" Target="https://creativecommons.org/licenses/by/4.0/deed.en" TargetMode="External"/><Relationship Id="rId5" Type="http://schemas.openxmlformats.org/officeDocument/2006/relationships/hyperlink" Target="https://creativecommons.org/licenses/by/4.0/deed.en"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0.xml"/><Relationship Id="rId3" Type="http://schemas.openxmlformats.org/officeDocument/2006/relationships/image" Target="../media/image79.png"/><Relationship Id="rId4" Type="http://schemas.openxmlformats.org/officeDocument/2006/relationships/hyperlink" Target="https://creativecommons.org/licenses/by/4.0/deed.en" TargetMode="External"/><Relationship Id="rId5" Type="http://schemas.openxmlformats.org/officeDocument/2006/relationships/hyperlink" Target="https://zenodo.org/records/10161527" TargetMode="External"/><Relationship Id="rId6" Type="http://schemas.openxmlformats.org/officeDocument/2006/relationships/image" Target="../media/image4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xml"/><Relationship Id="rId3" Type="http://schemas.openxmlformats.org/officeDocument/2006/relationships/image" Target="../media/image40.png"/><Relationship Id="rId4" Type="http://schemas.openxmlformats.org/officeDocument/2006/relationships/hyperlink" Target="https://commons.wikimedia.org/w/index.php?curid=130456946"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2.xml"/><Relationship Id="rId3" Type="http://schemas.openxmlformats.org/officeDocument/2006/relationships/hyperlink" Target="https://open-access.network/en/information/open-access-primers/what-does-open-access-mean#c7174" TargetMode="External"/><Relationship Id="rId4" Type="http://schemas.openxmlformats.org/officeDocument/2006/relationships/image" Target="../media/image2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hyperlink" Target="https://open-access.network/en/information/glossary#c6191" TargetMode="External"/><Relationship Id="rId4" Type="http://schemas.openxmlformats.org/officeDocument/2006/relationships/hyperlink" Target="https://open-access.network/en/information/glossary#c6191" TargetMode="External"/><Relationship Id="rId5" Type="http://schemas.openxmlformats.org/officeDocument/2006/relationships/hyperlink" Target="https://open-access.network/en/information/open-access-primers/what-does-open-access-mean#c7174" TargetMode="External"/><Relationship Id="rId6" Type="http://schemas.openxmlformats.org/officeDocument/2006/relationships/hyperlink" Target="https://open-access.network/en/information/open-access-primers/what-does-open-access-mean#c7174" TargetMode="External"/><Relationship Id="rId7" Type="http://schemas.openxmlformats.org/officeDocument/2006/relationships/image" Target="../media/image2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25.png"/><Relationship Id="rId4" Type="http://schemas.openxmlformats.org/officeDocument/2006/relationships/hyperlink" Target="https://bibliotecadigitale.cab.unipd.it/en/digital-library/about-publishing/open-access"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5.png"/><Relationship Id="rId4" Type="http://schemas.openxmlformats.org/officeDocument/2006/relationships/hyperlink" Target="https://bibliotecadigitale.cab.unipd.it/en/digital-library/about-publishing/open-access"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hyperlink" Target="https://doaj.org" TargetMode="External"/><Relationship Id="rId4" Type="http://schemas.openxmlformats.org/officeDocument/2006/relationships/hyperlink" Target="https://openpolicyfinder.jisc.ac.uk" TargetMode="External"/><Relationship Id="rId9" Type="http://schemas.openxmlformats.org/officeDocument/2006/relationships/hyperlink" Target="https://dissem.in/" TargetMode="External"/><Relationship Id="rId5" Type="http://schemas.openxmlformats.org/officeDocument/2006/relationships/hyperlink" Target="https://shareyourpaper.org/" TargetMode="External"/><Relationship Id="rId6" Type="http://schemas.openxmlformats.org/officeDocument/2006/relationships/hyperlink" Target="https://oa.works/" TargetMode="External"/><Relationship Id="rId7" Type="http://schemas.openxmlformats.org/officeDocument/2006/relationships/hyperlink" Target="https://unpaywall.org/" TargetMode="External"/><Relationship Id="rId8" Type="http://schemas.openxmlformats.org/officeDocument/2006/relationships/hyperlink" Target="https://dissem.in/" TargetMode="External"/><Relationship Id="rId11" Type="http://schemas.openxmlformats.org/officeDocument/2006/relationships/hyperlink" Target="https://openaccessbutton.org/" TargetMode="External"/><Relationship Id="rId10" Type="http://schemas.openxmlformats.org/officeDocument/2006/relationships/hyperlink" Target="https://openaccessbutton.org/" TargetMode="External"/><Relationship Id="rId13" Type="http://schemas.openxmlformats.org/officeDocument/2006/relationships/hyperlink" Target="https://journalcheckertool.org/" TargetMode="External"/><Relationship Id="rId12" Type="http://schemas.openxmlformats.org/officeDocument/2006/relationships/hyperlink" Target="https://journalcheckertool.org/" TargetMode="External"/><Relationship Id="rId15" Type="http://schemas.openxmlformats.org/officeDocument/2006/relationships/hyperlink" Target="https://www.coalition-s.org/" TargetMode="External"/><Relationship Id="rId14" Type="http://schemas.openxmlformats.org/officeDocument/2006/relationships/hyperlink" Target="https://www.coalition-s.org/" TargetMode="Externa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7.xml"/><Relationship Id="rId3" Type="http://schemas.openxmlformats.org/officeDocument/2006/relationships/image" Target="../media/image24.png"/><Relationship Id="rId4" Type="http://schemas.openxmlformats.org/officeDocument/2006/relationships/hyperlink" Target="https://doaj.org"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hyperlink" Target="https://doaj.org/" TargetMode="External"/><Relationship Id="rId4" Type="http://schemas.openxmlformats.org/officeDocument/2006/relationships/hyperlink" Target="https://doaj.org/" TargetMode="External"/><Relationship Id="rId5" Type="http://schemas.openxmlformats.org/officeDocument/2006/relationships/hyperlink" Target="https://doaj.org/toc/2789-620X" TargetMode="External"/><Relationship Id="rId6" Type="http://schemas.openxmlformats.org/officeDocument/2006/relationships/hyperlink" Target="https://doaj.org/toc/1591-7398" TargetMode="External"/><Relationship Id="rId7" Type="http://schemas.openxmlformats.org/officeDocument/2006/relationships/hyperlink" Target="https://doaj.org/toc/1999-7639"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19.xml"/><Relationship Id="rId3" Type="http://schemas.openxmlformats.org/officeDocument/2006/relationships/hyperlink" Target="https://asapbio.org/preprint-info/preprint-faq#qaef-637"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 Id="rId3" Type="http://schemas.openxmlformats.org/officeDocument/2006/relationships/image" Target="../media/image11.jpg"/><Relationship Id="rId4" Type="http://schemas.openxmlformats.org/officeDocument/2006/relationships/image" Target="../media/image13.jpg"/><Relationship Id="rId5" Type="http://schemas.openxmlformats.org/officeDocument/2006/relationships/image" Target="../media/image14.jpg"/><Relationship Id="rId6" Type="http://schemas.openxmlformats.org/officeDocument/2006/relationships/image" Target="../media/image12.jpg"/><Relationship Id="rId7" Type="http://schemas.openxmlformats.org/officeDocument/2006/relationships/image" Target="../media/image1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0.xml"/><Relationship Id="rId3" Type="http://schemas.openxmlformats.org/officeDocument/2006/relationships/image" Target="../media/image1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1.xml"/><Relationship Id="rId3" Type="http://schemas.openxmlformats.org/officeDocument/2006/relationships/image" Target="../media/image28.png"/><Relationship Id="rId4" Type="http://schemas.openxmlformats.org/officeDocument/2006/relationships/hyperlink" Target="https://github.com/mozilla/fxemoji" TargetMode="External"/><Relationship Id="rId9" Type="http://schemas.openxmlformats.org/officeDocument/2006/relationships/image" Target="../media/image26.png"/><Relationship Id="rId5" Type="http://schemas.openxmlformats.org/officeDocument/2006/relationships/image" Target="../media/image29.png"/><Relationship Id="rId6" Type="http://schemas.openxmlformats.org/officeDocument/2006/relationships/image" Target="../media/image31.png"/><Relationship Id="rId7" Type="http://schemas.openxmlformats.org/officeDocument/2006/relationships/image" Target="../media/image22.png"/><Relationship Id="rId8" Type="http://schemas.openxmlformats.org/officeDocument/2006/relationships/image" Target="../media/image32.png"/><Relationship Id="rId11" Type="http://schemas.openxmlformats.org/officeDocument/2006/relationships/image" Target="../media/image30.png"/><Relationship Id="rId10" Type="http://schemas.openxmlformats.org/officeDocument/2006/relationships/image" Target="../media/image27.png"/><Relationship Id="rId13" Type="http://schemas.openxmlformats.org/officeDocument/2006/relationships/image" Target="../media/image147.png"/><Relationship Id="rId12" Type="http://schemas.openxmlformats.org/officeDocument/2006/relationships/image" Target="../media/image33.png"/><Relationship Id="rId15" Type="http://schemas.openxmlformats.org/officeDocument/2006/relationships/image" Target="../media/image36.png"/><Relationship Id="rId14" Type="http://schemas.openxmlformats.org/officeDocument/2006/relationships/image" Target="../media/image4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22.xml"/><Relationship Id="rId3" Type="http://schemas.openxmlformats.org/officeDocument/2006/relationships/image" Target="../media/image1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3.xml"/><Relationship Id="rId3" Type="http://schemas.openxmlformats.org/officeDocument/2006/relationships/hyperlink" Target="https://doi.org/10.1002/asi.24880" TargetMode="External"/><Relationship Id="rId4" Type="http://schemas.openxmlformats.org/officeDocument/2006/relationships/hyperlink" Target="https://doi.org/10.1002/asi.24880"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4.xml"/><Relationship Id="rId3" Type="http://schemas.openxmlformats.org/officeDocument/2006/relationships/image" Target="../media/image118.png"/><Relationship Id="rId4" Type="http://schemas.openxmlformats.org/officeDocument/2006/relationships/hyperlink" Target="https://doi.org/10.1002/asi.24880" TargetMode="External"/><Relationship Id="rId5" Type="http://schemas.openxmlformats.org/officeDocument/2006/relationships/hyperlink" Target="https://doi.org/10.1002/asi.24880"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5.xml"/><Relationship Id="rId3"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 Id="rId3" Type="http://schemas.openxmlformats.org/officeDocument/2006/relationships/image" Target="../media/image121.png"/><Relationship Id="rId4" Type="http://schemas.openxmlformats.org/officeDocument/2006/relationships/hyperlink" Target="https://doi.org/10.1002/asi.24880" TargetMode="External"/><Relationship Id="rId5" Type="http://schemas.openxmlformats.org/officeDocument/2006/relationships/hyperlink" Target="https://doi.org/10.1002/asi.24880"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 Id="rId3" Type="http://schemas.openxmlformats.org/officeDocument/2006/relationships/image" Target="../media/image1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 Id="rId3" Type="http://schemas.openxmlformats.org/officeDocument/2006/relationships/image" Target="../media/image123.png"/><Relationship Id="rId4" Type="http://schemas.openxmlformats.org/officeDocument/2006/relationships/hyperlink" Target="https://doi.org/10.1002/asi.24880" TargetMode="External"/><Relationship Id="rId5" Type="http://schemas.openxmlformats.org/officeDocument/2006/relationships/hyperlink" Target="https://doi.org/10.1002/asi.24880"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 Id="rId3" Type="http://schemas.openxmlformats.org/officeDocument/2006/relationships/hyperlink" Target="http://asapbio.org/preprint-servers" TargetMode="External"/><Relationship Id="rId4" Type="http://schemas.openxmlformats.org/officeDocument/2006/relationships/image" Target="../media/image35.jpg"/><Relationship Id="rId5" Type="http://schemas.openxmlformats.org/officeDocument/2006/relationships/image" Target="../media/image34.png"/><Relationship Id="rId6" Type="http://schemas.openxmlformats.org/officeDocument/2006/relationships/image" Target="../media/image48.png"/><Relationship Id="rId7" Type="http://schemas.openxmlformats.org/officeDocument/2006/relationships/image" Target="../media/image3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7.png"/><Relationship Id="rId4" Type="http://schemas.openxmlformats.org/officeDocument/2006/relationships/image" Target="../media/image21.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 Id="rId3" Type="http://schemas.openxmlformats.org/officeDocument/2006/relationships/hyperlink" Target="https://openpolicyfinder.jisc.ac.uk/" TargetMode="External"/><Relationship Id="rId4" Type="http://schemas.openxmlformats.org/officeDocument/2006/relationships/image" Target="../media/image37.png"/><Relationship Id="rId5" Type="http://schemas.openxmlformats.org/officeDocument/2006/relationships/hyperlink" Target="https://asapbio.org/licensing-faq" TargetMode="External"/><Relationship Id="rId6" Type="http://schemas.openxmlformats.org/officeDocument/2006/relationships/hyperlink" Target="https://asapbio.org/focus-areas/preprints/preprint-resource-center/"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1.xml"/><Relationship Id="rId3" Type="http://schemas.openxmlformats.org/officeDocument/2006/relationships/hyperlink" Target="https://sciety.org/about" TargetMode="External"/><Relationship Id="rId4" Type="http://schemas.openxmlformats.org/officeDocument/2006/relationships/hyperlink" Target="https://doi.org/10.31235/osf.io/xdwc4_v2" TargetMode="External"/><Relationship Id="rId5" Type="http://schemas.openxmlformats.org/officeDocument/2006/relationships/image" Target="../media/image9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2.xml"/><Relationship Id="rId3" Type="http://schemas.openxmlformats.org/officeDocument/2006/relationships/image" Target="../media/image116.png"/><Relationship Id="rId4" Type="http://schemas.openxmlformats.org/officeDocument/2006/relationships/hyperlink" Target="https://doi.org/10.31235/osf.io/xdwc4_v2"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3.xml"/><Relationship Id="rId3" Type="http://schemas.openxmlformats.org/officeDocument/2006/relationships/hyperlink" Target="https://doi.org/10.31235/osf.io/xdwc4_v2" TargetMode="External"/><Relationship Id="rId4" Type="http://schemas.openxmlformats.org/officeDocument/2006/relationships/image" Target="../media/image120.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4.xml"/><Relationship Id="rId3" Type="http://schemas.openxmlformats.org/officeDocument/2006/relationships/hyperlink" Target="https://www.csescienceeditor.org/article/a-community-based-and-scholar-led-open-research-system"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5.xml"/><Relationship Id="rId3" Type="http://schemas.openxmlformats.org/officeDocument/2006/relationships/hyperlink" Target="https://asapbio.org/preprint-policy-framework" TargetMode="External"/><Relationship Id="rId4" Type="http://schemas.openxmlformats.org/officeDocument/2006/relationships/image" Target="../media/image85.png"/><Relationship Id="rId9" Type="http://schemas.openxmlformats.org/officeDocument/2006/relationships/image" Target="../media/image42.png"/><Relationship Id="rId5" Type="http://schemas.openxmlformats.org/officeDocument/2006/relationships/image" Target="../media/image41.png"/><Relationship Id="rId6" Type="http://schemas.openxmlformats.org/officeDocument/2006/relationships/image" Target="../media/image44.png"/><Relationship Id="rId7" Type="http://schemas.openxmlformats.org/officeDocument/2006/relationships/image" Target="../media/image43.jpg"/><Relationship Id="rId8" Type="http://schemas.openxmlformats.org/officeDocument/2006/relationships/image" Target="../media/image59.png"/><Relationship Id="rId11" Type="http://schemas.openxmlformats.org/officeDocument/2006/relationships/image" Target="../media/image56.png"/><Relationship Id="rId10" Type="http://schemas.openxmlformats.org/officeDocument/2006/relationships/image" Target="../media/image49.png"/><Relationship Id="rId12" Type="http://schemas.openxmlformats.org/officeDocument/2006/relationships/image" Target="../media/image47.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6.xml"/><Relationship Id="rId3" Type="http://schemas.openxmlformats.org/officeDocument/2006/relationships/image" Target="../media/image28.png"/><Relationship Id="rId4" Type="http://schemas.openxmlformats.org/officeDocument/2006/relationships/hyperlink" Target="https://github.com/mozilla/fxemoji" TargetMode="External"/><Relationship Id="rId9" Type="http://schemas.openxmlformats.org/officeDocument/2006/relationships/image" Target="../media/image26.png"/><Relationship Id="rId5" Type="http://schemas.openxmlformats.org/officeDocument/2006/relationships/image" Target="../media/image29.png"/><Relationship Id="rId6" Type="http://schemas.openxmlformats.org/officeDocument/2006/relationships/image" Target="../media/image31.png"/><Relationship Id="rId7" Type="http://schemas.openxmlformats.org/officeDocument/2006/relationships/image" Target="../media/image22.png"/><Relationship Id="rId8" Type="http://schemas.openxmlformats.org/officeDocument/2006/relationships/image" Target="../media/image32.png"/><Relationship Id="rId11" Type="http://schemas.openxmlformats.org/officeDocument/2006/relationships/image" Target="../media/image33.png"/><Relationship Id="rId10" Type="http://schemas.openxmlformats.org/officeDocument/2006/relationships/image" Target="../media/image27.png"/><Relationship Id="rId13" Type="http://schemas.openxmlformats.org/officeDocument/2006/relationships/image" Target="../media/image61.png"/><Relationship Id="rId12" Type="http://schemas.openxmlformats.org/officeDocument/2006/relationships/image" Target="../media/image30.png"/><Relationship Id="rId15" Type="http://schemas.openxmlformats.org/officeDocument/2006/relationships/image" Target="../media/image64.png"/><Relationship Id="rId14" Type="http://schemas.openxmlformats.org/officeDocument/2006/relationships/image" Target="../media/image62.png"/><Relationship Id="rId17" Type="http://schemas.openxmlformats.org/officeDocument/2006/relationships/image" Target="../media/image76.jpg"/><Relationship Id="rId16" Type="http://schemas.openxmlformats.org/officeDocument/2006/relationships/image" Target="../media/image63.jp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37.xml"/><Relationship Id="rId3" Type="http://schemas.openxmlformats.org/officeDocument/2006/relationships/image" Target="../media/image6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8.xml"/><Relationship Id="rId3" Type="http://schemas.openxmlformats.org/officeDocument/2006/relationships/image" Target="../media/image1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39.xml"/><Relationship Id="rId3" Type="http://schemas.openxmlformats.org/officeDocument/2006/relationships/image" Target="../media/image66.png"/><Relationship Id="rId4" Type="http://schemas.openxmlformats.org/officeDocument/2006/relationships/image" Target="../media/image70.png"/><Relationship Id="rId9" Type="http://schemas.openxmlformats.org/officeDocument/2006/relationships/image" Target="../media/image72.png"/><Relationship Id="rId5" Type="http://schemas.openxmlformats.org/officeDocument/2006/relationships/image" Target="../media/image68.png"/><Relationship Id="rId6" Type="http://schemas.openxmlformats.org/officeDocument/2006/relationships/image" Target="../media/image67.png"/><Relationship Id="rId7" Type="http://schemas.openxmlformats.org/officeDocument/2006/relationships/image" Target="../media/image69.png"/><Relationship Id="rId8" Type="http://schemas.openxmlformats.org/officeDocument/2006/relationships/image" Target="../media/image71.png"/><Relationship Id="rId11" Type="http://schemas.openxmlformats.org/officeDocument/2006/relationships/image" Target="../media/image74.png"/><Relationship Id="rId10" Type="http://schemas.openxmlformats.org/officeDocument/2006/relationships/image" Target="../media/image73.png"/><Relationship Id="rId13" Type="http://schemas.openxmlformats.org/officeDocument/2006/relationships/image" Target="../media/image77.png"/><Relationship Id="rId12" Type="http://schemas.openxmlformats.org/officeDocument/2006/relationships/image" Target="../media/image75.png"/><Relationship Id="rId15" Type="http://schemas.openxmlformats.org/officeDocument/2006/relationships/image" Target="../media/image82.png"/><Relationship Id="rId14" Type="http://schemas.openxmlformats.org/officeDocument/2006/relationships/image" Target="../media/image8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0.xml"/><Relationship Id="rId3" Type="http://schemas.openxmlformats.org/officeDocument/2006/relationships/image" Target="../media/image78.png"/><Relationship Id="rId4" Type="http://schemas.openxmlformats.org/officeDocument/2006/relationships/hyperlink" Target="https://twitter.com/digitalsci/status/781860071831642113" TargetMode="External"/><Relationship Id="rId5" Type="http://schemas.openxmlformats.org/officeDocument/2006/relationships/hyperlink" Target="https://twitter.com/digitalsci/status/781860071831642113" TargetMode="External"/><Relationship Id="rId6" Type="http://schemas.openxmlformats.org/officeDocument/2006/relationships/image" Target="../media/image144.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41.xml"/><Relationship Id="rId3" Type="http://schemas.openxmlformats.org/officeDocument/2006/relationships/image" Target="../media/image81.png"/><Relationship Id="rId4" Type="http://schemas.openxmlformats.org/officeDocument/2006/relationships/image" Target="../media/image111.png"/><Relationship Id="rId5" Type="http://schemas.openxmlformats.org/officeDocument/2006/relationships/hyperlink" Target="https://doi.org/10.1101/400515"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2.xml"/><Relationship Id="rId3" Type="http://schemas.openxmlformats.org/officeDocument/2006/relationships/image" Target="../media/image105.png"/><Relationship Id="rId4" Type="http://schemas.openxmlformats.org/officeDocument/2006/relationships/hyperlink" Target="https://doi.org/10.7554/eLife.48425"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3.xml"/><Relationship Id="rId3" Type="http://schemas.openxmlformats.org/officeDocument/2006/relationships/image" Target="../media/image113.png"/><Relationship Id="rId4" Type="http://schemas.openxmlformats.org/officeDocument/2006/relationships/hyperlink" Target="https://doi.org/10.7554/eLife.48425" TargetMode="Externa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4.xml"/><Relationship Id="rId3" Type="http://schemas.openxmlformats.org/officeDocument/2006/relationships/image" Target="../media/image12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45.xml"/><Relationship Id="rId3" Type="http://schemas.openxmlformats.org/officeDocument/2006/relationships/image" Target="../media/image84.png"/><Relationship Id="rId4" Type="http://schemas.openxmlformats.org/officeDocument/2006/relationships/image" Target="../media/image87.png"/><Relationship Id="rId5" Type="http://schemas.openxmlformats.org/officeDocument/2006/relationships/image" Target="../media/image86.png"/><Relationship Id="rId6" Type="http://schemas.openxmlformats.org/officeDocument/2006/relationships/image" Target="../media/image88.png"/><Relationship Id="rId7" Type="http://schemas.openxmlformats.org/officeDocument/2006/relationships/hyperlink" Target="https://prereview.org" TargetMode="Externa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46.xml"/><Relationship Id="rId3" Type="http://schemas.openxmlformats.org/officeDocument/2006/relationships/image" Target="../media/image84.png"/><Relationship Id="rId4" Type="http://schemas.openxmlformats.org/officeDocument/2006/relationships/image" Target="../media/image87.png"/><Relationship Id="rId9" Type="http://schemas.openxmlformats.org/officeDocument/2006/relationships/image" Target="../media/image95.png"/><Relationship Id="rId5" Type="http://schemas.openxmlformats.org/officeDocument/2006/relationships/image" Target="../media/image140.png"/><Relationship Id="rId6" Type="http://schemas.openxmlformats.org/officeDocument/2006/relationships/image" Target="../media/image92.png"/><Relationship Id="rId7" Type="http://schemas.openxmlformats.org/officeDocument/2006/relationships/image" Target="../media/image103.png"/><Relationship Id="rId8" Type="http://schemas.openxmlformats.org/officeDocument/2006/relationships/image" Target="../media/image94.png"/><Relationship Id="rId11" Type="http://schemas.openxmlformats.org/officeDocument/2006/relationships/image" Target="../media/image101.png"/><Relationship Id="rId10" Type="http://schemas.openxmlformats.org/officeDocument/2006/relationships/image" Target="../media/image97.png"/><Relationship Id="rId13" Type="http://schemas.openxmlformats.org/officeDocument/2006/relationships/hyperlink" Target="https://prereview.org/resources" TargetMode="External"/><Relationship Id="rId12" Type="http://schemas.openxmlformats.org/officeDocument/2006/relationships/image" Target="../media/image98.png"/><Relationship Id="rId14" Type="http://schemas.openxmlformats.org/officeDocument/2006/relationships/hyperlink" Target="https://prereview.org/resources"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7.xml"/><Relationship Id="rId3" Type="http://schemas.openxmlformats.org/officeDocument/2006/relationships/image" Target="../media/image88.png"/><Relationship Id="rId4" Type="http://schemas.openxmlformats.org/officeDocument/2006/relationships/image" Target="../media/image87.png"/><Relationship Id="rId9" Type="http://schemas.openxmlformats.org/officeDocument/2006/relationships/image" Target="../media/image94.png"/><Relationship Id="rId5" Type="http://schemas.openxmlformats.org/officeDocument/2006/relationships/image" Target="../media/image146.png"/><Relationship Id="rId6" Type="http://schemas.openxmlformats.org/officeDocument/2006/relationships/image" Target="../media/image148.png"/><Relationship Id="rId7" Type="http://schemas.openxmlformats.org/officeDocument/2006/relationships/image" Target="../media/image117.png"/><Relationship Id="rId8" Type="http://schemas.openxmlformats.org/officeDocument/2006/relationships/image" Target="../media/image99.jpg"/><Relationship Id="rId11" Type="http://schemas.openxmlformats.org/officeDocument/2006/relationships/image" Target="../media/image102.png"/><Relationship Id="rId10" Type="http://schemas.openxmlformats.org/officeDocument/2006/relationships/image" Target="../media/image98.png"/><Relationship Id="rId12" Type="http://schemas.openxmlformats.org/officeDocument/2006/relationships/image" Target="../media/image21.jp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6.xml"/><Relationship Id="rId2" Type="http://schemas.openxmlformats.org/officeDocument/2006/relationships/notesSlide" Target="../notesSlides/notesSlide48.xml"/><Relationship Id="rId3" Type="http://schemas.openxmlformats.org/officeDocument/2006/relationships/image" Target="../media/image86.png"/><Relationship Id="rId4" Type="http://schemas.openxmlformats.org/officeDocument/2006/relationships/image" Target="../media/image87.png"/><Relationship Id="rId9" Type="http://schemas.openxmlformats.org/officeDocument/2006/relationships/image" Target="../media/image112.png"/><Relationship Id="rId5" Type="http://schemas.openxmlformats.org/officeDocument/2006/relationships/image" Target="../media/image104.png"/><Relationship Id="rId6" Type="http://schemas.openxmlformats.org/officeDocument/2006/relationships/image" Target="../media/image108.png"/><Relationship Id="rId7" Type="http://schemas.openxmlformats.org/officeDocument/2006/relationships/image" Target="../media/image62.png"/><Relationship Id="rId8" Type="http://schemas.openxmlformats.org/officeDocument/2006/relationships/image" Target="../media/image106.png"/><Relationship Id="rId11" Type="http://schemas.openxmlformats.org/officeDocument/2006/relationships/image" Target="../media/image109.png"/><Relationship Id="rId10" Type="http://schemas.openxmlformats.org/officeDocument/2006/relationships/image" Target="../media/image114.png"/><Relationship Id="rId13" Type="http://schemas.openxmlformats.org/officeDocument/2006/relationships/image" Target="../media/image110.png"/><Relationship Id="rId12" Type="http://schemas.openxmlformats.org/officeDocument/2006/relationships/image" Target="../media/image115.png"/><Relationship Id="rId15" Type="http://schemas.openxmlformats.org/officeDocument/2006/relationships/image" Target="../media/image99.jpg"/><Relationship Id="rId14" Type="http://schemas.openxmlformats.org/officeDocument/2006/relationships/image" Target="../media/image117.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9.xml"/><Relationship Id="rId3" Type="http://schemas.openxmlformats.org/officeDocument/2006/relationships/hyperlink" Target="https://link.springer.com/article/10.1007/s11192-021-04128-1#ref-CR89" TargetMode="External"/><Relationship Id="rId4" Type="http://schemas.openxmlformats.org/officeDocument/2006/relationships/hyperlink" Target="https://doi.org/10.1007/s11192-021-04128-1" TargetMode="External"/><Relationship Id="rId5" Type="http://schemas.openxmlformats.org/officeDocument/2006/relationships/image" Target="../media/image21.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5.png"/><Relationship Id="rId4" Type="http://schemas.openxmlformats.org/officeDocument/2006/relationships/hyperlink" Target="https://www.menti.com/alheo8635fx4" TargetMode="Externa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0.xml"/><Relationship Id="rId3" Type="http://schemas.openxmlformats.org/officeDocument/2006/relationships/image" Target="../media/image124.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1.xml"/><Relationship Id="rId3" Type="http://schemas.openxmlformats.org/officeDocument/2006/relationships/image" Target="../media/image21.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2.xml"/><Relationship Id="rId3" Type="http://schemas.openxmlformats.org/officeDocument/2006/relationships/hyperlink" Target="https://asapbio.org/" TargetMode="External"/><Relationship Id="rId4" Type="http://schemas.openxmlformats.org/officeDocument/2006/relationships/image" Target="../media/image21.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4.xml"/><Relationship Id="rId2" Type="http://schemas.openxmlformats.org/officeDocument/2006/relationships/notesSlide" Target="../notesSlides/notesSlide53.xml"/><Relationship Id="rId3" Type="http://schemas.openxmlformats.org/officeDocument/2006/relationships/image" Target="../media/image141.png"/><Relationship Id="rId4" Type="http://schemas.openxmlformats.org/officeDocument/2006/relationships/image" Target="../media/image137.png"/><Relationship Id="rId5" Type="http://schemas.openxmlformats.org/officeDocument/2006/relationships/image" Target="../media/image21.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54.xml"/><Relationship Id="rId3" Type="http://schemas.openxmlformats.org/officeDocument/2006/relationships/image" Target="../media/image135.png"/><Relationship Id="rId4" Type="http://schemas.openxmlformats.org/officeDocument/2006/relationships/image" Target="../media/image87.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5.xml"/><Relationship Id="rId3" Type="http://schemas.openxmlformats.org/officeDocument/2006/relationships/image" Target="../media/image142.png"/><Relationship Id="rId4" Type="http://schemas.openxmlformats.org/officeDocument/2006/relationships/image" Target="../media/image130.png"/><Relationship Id="rId5" Type="http://schemas.openxmlformats.org/officeDocument/2006/relationships/image" Target="../media/image139.png"/><Relationship Id="rId6" Type="http://schemas.openxmlformats.org/officeDocument/2006/relationships/image" Target="../media/image143.png"/><Relationship Id="rId7" Type="http://schemas.openxmlformats.org/officeDocument/2006/relationships/image" Target="../media/image21.jpg"/></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6.xml"/><Relationship Id="rId3" Type="http://schemas.openxmlformats.org/officeDocument/2006/relationships/hyperlink" Target="https://sandbox.prereview.org" TargetMode="External"/><Relationship Id="rId4" Type="http://schemas.openxmlformats.org/officeDocument/2006/relationships/hyperlink" Target="https://doi.org/10.1101/2025.07.30.25332426" TargetMode="External"/><Relationship Id="rId5" Type="http://schemas.openxmlformats.org/officeDocument/2006/relationships/hyperlink" Target="https://orcid.org/register" TargetMode="External"/><Relationship Id="rId6" Type="http://schemas.openxmlformats.org/officeDocument/2006/relationships/image" Target="../media/image122.png"/><Relationship Id="rId7" Type="http://schemas.openxmlformats.org/officeDocument/2006/relationships/image" Target="../media/image125.png"/><Relationship Id="rId8" Type="http://schemas.openxmlformats.org/officeDocument/2006/relationships/image" Target="../media/image127.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7.xml"/><Relationship Id="rId3" Type="http://schemas.openxmlformats.org/officeDocument/2006/relationships/hyperlink" Target="https://prereview.org/en-us/code-of-conduct" TargetMode="External"/><Relationship Id="rId4" Type="http://schemas.openxmlformats.org/officeDocument/2006/relationships/image" Target="../media/image126.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1.xml"/><Relationship Id="rId2" Type="http://schemas.openxmlformats.org/officeDocument/2006/relationships/notesSlide" Target="../notesSlides/notesSlide58.xml"/><Relationship Id="rId3" Type="http://schemas.openxmlformats.org/officeDocument/2006/relationships/hyperlink" Target="http://bit.ly/PREreview-workflow-demo" TargetMode="External"/><Relationship Id="rId4" Type="http://schemas.openxmlformats.org/officeDocument/2006/relationships/hyperlink" Target="http://www.youtube.com/watch?v=bY61H5KEvMo" TargetMode="External"/><Relationship Id="rId5" Type="http://schemas.openxmlformats.org/officeDocument/2006/relationships/image" Target="../media/image129.jp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59.xml"/><Relationship Id="rId3" Type="http://schemas.openxmlformats.org/officeDocument/2006/relationships/hyperlink" Target="https://prereview.org/" TargetMode="External"/><Relationship Id="rId4" Type="http://schemas.openxmlformats.org/officeDocument/2006/relationships/hyperlink" Target="https://prereview.org/clubs/review-curate-network" TargetMode="External"/><Relationship Id="rId5" Type="http://schemas.openxmlformats.org/officeDocument/2006/relationships/hyperlink" Target="https://prereview.org/clubs" TargetMode="External"/><Relationship Id="rId6" Type="http://schemas.openxmlformats.org/officeDocument/2006/relationships/hyperlink" Target="https://prereview.org/trainings" TargetMode="External"/><Relationship Id="rId7" Type="http://schemas.openxmlformats.org/officeDocument/2006/relationships/hyperlink" Target="https://sandbox.prereview.org"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xml"/><Relationship Id="rId3" Type="http://schemas.openxmlformats.org/officeDocument/2006/relationships/image" Target="../media/image20.jpg"/><Relationship Id="rId4" Type="http://schemas.openxmlformats.org/officeDocument/2006/relationships/hyperlink" Target="https://en.wikipedia.org/wiki/Isaac_Newton#/media/File:Newton-letter-to-briggs_03.jpghttps://en.wikipedia.org/wiki/Isaac_Newton#/media/File:Newton-letter-to-briggs_03.jpg" TargetMode="External"/><Relationship Id="rId9" Type="http://schemas.openxmlformats.org/officeDocument/2006/relationships/hyperlink" Target="https://www.flickr.com/photos/9106303@N05" TargetMode="External"/><Relationship Id="rId5" Type="http://schemas.openxmlformats.org/officeDocument/2006/relationships/hyperlink" Target="https://creativecommons.org/licenses/by-sa/3.0" TargetMode="External"/><Relationship Id="rId6" Type="http://schemas.openxmlformats.org/officeDocument/2006/relationships/image" Target="../media/image16.jpg"/><Relationship Id="rId7" Type="http://schemas.openxmlformats.org/officeDocument/2006/relationships/hyperlink" Target="https://www.flickr.com/photos/9106303@N05/4928338208" TargetMode="External"/><Relationship Id="rId8" Type="http://schemas.openxmlformats.org/officeDocument/2006/relationships/hyperlink" Target="https://www.flickr.com/photos/9106303@N05" TargetMode="External"/><Relationship Id="rId11" Type="http://schemas.openxmlformats.org/officeDocument/2006/relationships/hyperlink" Target="https://creativecommons.org/licenses/by/2.0/?ref=openverse" TargetMode="External"/><Relationship Id="rId10" Type="http://schemas.openxmlformats.org/officeDocument/2006/relationships/hyperlink" Target="https://creativecommons.org/licenses/by/2.0/?ref=openverse" TargetMode="External"/><Relationship Id="rId13" Type="http://schemas.openxmlformats.org/officeDocument/2006/relationships/hyperlink" Target="https://commons.wikimedia.org/wiki/File:Philosophical_Transactions_Volume_1_frontispiece.jpg" TargetMode="External"/><Relationship Id="rId12" Type="http://schemas.openxmlformats.org/officeDocument/2006/relationships/image" Target="../media/image93.png"/><Relationship Id="rId15" Type="http://schemas.openxmlformats.org/officeDocument/2006/relationships/hyperlink" Target="https://www.pickpik.com/magazines-journals-reading-stack-document-business-130212" TargetMode="External"/><Relationship Id="rId14" Type="http://schemas.openxmlformats.org/officeDocument/2006/relationships/image" Target="../media/image18.jp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60.xml"/><Relationship Id="rId3" Type="http://schemas.openxmlformats.org/officeDocument/2006/relationships/image" Target="../media/image145.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notesSlide" Target="../notesSlides/notesSlide61.xml"/><Relationship Id="rId3" Type="http://schemas.openxmlformats.org/officeDocument/2006/relationships/image" Target="../media/image134.png"/><Relationship Id="rId4" Type="http://schemas.openxmlformats.org/officeDocument/2006/relationships/image" Target="../media/image133.png"/><Relationship Id="rId9" Type="http://schemas.openxmlformats.org/officeDocument/2006/relationships/image" Target="../media/image1.png"/><Relationship Id="rId5" Type="http://schemas.openxmlformats.org/officeDocument/2006/relationships/hyperlink" Target="https://bit.ly/PREreview-Slack" TargetMode="External"/><Relationship Id="rId6" Type="http://schemas.openxmlformats.org/officeDocument/2006/relationships/hyperlink" Target="https://bit.ly/PREreview-newsletter" TargetMode="External"/><Relationship Id="rId7" Type="http://schemas.openxmlformats.org/officeDocument/2006/relationships/image" Target="../media/image132.png"/><Relationship Id="rId8" Type="http://schemas.openxmlformats.org/officeDocument/2006/relationships/image" Target="../media/image21.jpg"/><Relationship Id="rId10" Type="http://schemas.openxmlformats.org/officeDocument/2006/relationships/hyperlink" Target="https://bit.ly/RCN-WhatsApp" TargetMode="Externa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62.xml"/><Relationship Id="rId3" Type="http://schemas.openxmlformats.org/officeDocument/2006/relationships/hyperlink" Target="mailto:daniela@prereview.org" TargetMode="External"/><Relationship Id="rId4" Type="http://schemas.openxmlformats.org/officeDocument/2006/relationships/hyperlink" Target="mailto:dineroselinedzekem@gmail.com"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7.xml"/><Relationship Id="rId3" Type="http://schemas.openxmlformats.org/officeDocument/2006/relationships/image" Target="../media/image39.png"/><Relationship Id="rId4" Type="http://schemas.openxmlformats.org/officeDocument/2006/relationships/hyperlink" Target="https://www.yesmagazine.org/people-power/after-thousands-of-years-western-science-is-slowly-catching-up-to-indigenous-knowledge-20180226"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8.xml"/><Relationship Id="rId3" Type="http://schemas.openxmlformats.org/officeDocument/2006/relationships/image" Target="../media/image15.png"/><Relationship Id="rId4" Type="http://schemas.openxmlformats.org/officeDocument/2006/relationships/hyperlink" Target="https://www.menti.com/alheo8635fx4" TargetMode="External"/><Relationship Id="rId5" Type="http://schemas.openxmlformats.org/officeDocument/2006/relationships/hyperlink" Target="https://www.menti.com/alheo8635fx4"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9.xml"/><Relationship Id="rId3" Type="http://schemas.openxmlformats.org/officeDocument/2006/relationships/image" Target="../media/image79.png"/><Relationship Id="rId4" Type="http://schemas.openxmlformats.org/officeDocument/2006/relationships/hyperlink" Target="https://creativecommons.org/licenses/by/4.0/deed.en" TargetMode="External"/><Relationship Id="rId5" Type="http://schemas.openxmlformats.org/officeDocument/2006/relationships/hyperlink" Target="https://zenodo.org/records/10161527"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44"/>
          <p:cNvSpPr txBox="1"/>
          <p:nvPr/>
        </p:nvSpPr>
        <p:spPr>
          <a:xfrm>
            <a:off x="417150" y="550810"/>
            <a:ext cx="8309700" cy="1454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lang="en" sz="4100">
                <a:solidFill>
                  <a:schemeClr val="lt1"/>
                </a:solidFill>
                <a:latin typeface="IBM Plex Sans"/>
                <a:ea typeface="IBM Plex Sans"/>
                <a:cs typeface="IBM Plex Sans"/>
                <a:sym typeface="IBM Plex Sans"/>
              </a:rPr>
              <a:t>Open Access, Preprints, and Peer Review in the Open</a:t>
            </a:r>
            <a:endParaRPr sz="4100">
              <a:solidFill>
                <a:schemeClr val="lt1"/>
              </a:solidFill>
              <a:latin typeface="IBM Plex Sans"/>
              <a:ea typeface="IBM Plex Sans"/>
              <a:cs typeface="IBM Plex Sans"/>
              <a:sym typeface="IBM Plex Sans"/>
            </a:endParaRPr>
          </a:p>
        </p:txBody>
      </p:sp>
      <p:sp>
        <p:nvSpPr>
          <p:cNvPr id="165" name="Google Shape;165;p44"/>
          <p:cNvSpPr txBox="1"/>
          <p:nvPr/>
        </p:nvSpPr>
        <p:spPr>
          <a:xfrm>
            <a:off x="417150" y="2598274"/>
            <a:ext cx="8309700" cy="16257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2200">
                <a:solidFill>
                  <a:schemeClr val="dk1"/>
                </a:solidFill>
                <a:latin typeface="IBM Plex Sans"/>
                <a:ea typeface="IBM Plex Sans"/>
                <a:cs typeface="IBM Plex Sans"/>
                <a:sym typeface="IBM Plex Sans"/>
              </a:rPr>
              <a:t>Building Excellence in Peer Review</a:t>
            </a:r>
            <a:endParaRPr sz="2200">
              <a:solidFill>
                <a:schemeClr val="dk1"/>
              </a:solidFill>
              <a:latin typeface="IBM Plex Sans"/>
              <a:ea typeface="IBM Plex Sans"/>
              <a:cs typeface="IBM Plex Sans"/>
              <a:sym typeface="IBM Plex Sans"/>
            </a:endParaRPr>
          </a:p>
          <a:p>
            <a:pPr indent="0" lvl="0" marL="0" rtl="0" algn="ctr">
              <a:lnSpc>
                <a:spcPct val="115000"/>
              </a:lnSpc>
              <a:spcBef>
                <a:spcPts val="0"/>
              </a:spcBef>
              <a:spcAft>
                <a:spcPts val="0"/>
              </a:spcAft>
              <a:buClr>
                <a:schemeClr val="dk1"/>
              </a:buClr>
              <a:buSzPts val="1100"/>
              <a:buFont typeface="Arial"/>
              <a:buNone/>
            </a:pPr>
            <a:r>
              <a:rPr i="1" lang="en" sz="1500">
                <a:solidFill>
                  <a:schemeClr val="dk1"/>
                </a:solidFill>
                <a:latin typeface="IBM Plex Sans"/>
                <a:ea typeface="IBM Plex Sans"/>
                <a:cs typeface="IBM Plex Sans"/>
                <a:sym typeface="IBM Plex Sans"/>
              </a:rPr>
              <a:t>Africa Bioethics Network (ABN) and the African Journal of Bioethics (AJB)</a:t>
            </a:r>
            <a:endParaRPr i="1" sz="1500">
              <a:solidFill>
                <a:schemeClr val="dk1"/>
              </a:solidFill>
              <a:latin typeface="IBM Plex Sans"/>
              <a:ea typeface="IBM Plex Sans"/>
              <a:cs typeface="IBM Plex Sans"/>
              <a:sym typeface="IBM Plex Sans"/>
            </a:endParaRPr>
          </a:p>
          <a:p>
            <a:pPr indent="0" lvl="0" marL="0" rtl="0" algn="ctr">
              <a:lnSpc>
                <a:spcPct val="115000"/>
              </a:lnSpc>
              <a:spcBef>
                <a:spcPts val="0"/>
              </a:spcBef>
              <a:spcAft>
                <a:spcPts val="0"/>
              </a:spcAft>
              <a:buClr>
                <a:schemeClr val="dk1"/>
              </a:buClr>
              <a:buSzPts val="1100"/>
              <a:buFont typeface="Arial"/>
              <a:buNone/>
            </a:pPr>
            <a:r>
              <a:t/>
            </a:r>
            <a:endParaRPr sz="900">
              <a:solidFill>
                <a:schemeClr val="dk1"/>
              </a:solidFill>
              <a:latin typeface="IBM Plex Sans"/>
              <a:ea typeface="IBM Plex Sans"/>
              <a:cs typeface="IBM Plex Sans"/>
              <a:sym typeface="IBM Plex Sans"/>
            </a:endParaRPr>
          </a:p>
          <a:p>
            <a:pPr indent="0" lvl="0" marL="0" rtl="0" algn="ctr">
              <a:lnSpc>
                <a:spcPct val="115000"/>
              </a:lnSpc>
              <a:spcBef>
                <a:spcPts val="0"/>
              </a:spcBef>
              <a:spcAft>
                <a:spcPts val="0"/>
              </a:spcAft>
              <a:buClr>
                <a:schemeClr val="dk1"/>
              </a:buClr>
              <a:buSzPts val="1100"/>
              <a:buFont typeface="Arial"/>
              <a:buNone/>
            </a:pPr>
            <a:r>
              <a:rPr lang="en">
                <a:solidFill>
                  <a:schemeClr val="dk1"/>
                </a:solidFill>
                <a:latin typeface="IBM Plex Sans"/>
                <a:ea typeface="IBM Plex Sans"/>
                <a:cs typeface="IBM Plex Sans"/>
                <a:sym typeface="IBM Plex Sans"/>
              </a:rPr>
              <a:t>Daniela Saderi (PREreview) AND Roseline Dzekem DINE (Review and Curate Network)</a:t>
            </a:r>
            <a:endParaRPr>
              <a:solidFill>
                <a:schemeClr val="dk1"/>
              </a:solidFill>
              <a:latin typeface="IBM Plex Sans"/>
              <a:ea typeface="IBM Plex Sans"/>
              <a:cs typeface="IBM Plex Sans"/>
              <a:sym typeface="IBM Plex Sans"/>
            </a:endParaRPr>
          </a:p>
          <a:p>
            <a:pPr indent="0" lvl="0" marL="0" rtl="0" algn="ctr">
              <a:lnSpc>
                <a:spcPct val="115000"/>
              </a:lnSpc>
              <a:spcBef>
                <a:spcPts val="1000"/>
              </a:spcBef>
              <a:spcAft>
                <a:spcPts val="0"/>
              </a:spcAft>
              <a:buClr>
                <a:schemeClr val="dk1"/>
              </a:buClr>
              <a:buSzPts val="1100"/>
              <a:buFont typeface="Arial"/>
              <a:buNone/>
            </a:pPr>
            <a:r>
              <a:rPr lang="en">
                <a:solidFill>
                  <a:schemeClr val="dk1"/>
                </a:solidFill>
                <a:latin typeface="IBM Plex Sans"/>
                <a:ea typeface="IBM Plex Sans"/>
                <a:cs typeface="IBM Plex Sans"/>
                <a:sym typeface="IBM Plex Sans"/>
              </a:rPr>
              <a:t>2 October 2025</a:t>
            </a:r>
            <a:endParaRPr>
              <a:solidFill>
                <a:schemeClr val="dk1"/>
              </a:solidFill>
              <a:latin typeface="IBM Plex Sans"/>
              <a:ea typeface="IBM Plex Sans"/>
              <a:cs typeface="IBM Plex Sans"/>
              <a:sym typeface="IBM Plex Sans"/>
            </a:endParaRPr>
          </a:p>
          <a:p>
            <a:pPr indent="0" lvl="0" marL="0" rtl="0" algn="ctr">
              <a:lnSpc>
                <a:spcPct val="115000"/>
              </a:lnSpc>
              <a:spcBef>
                <a:spcPts val="1000"/>
              </a:spcBef>
              <a:spcAft>
                <a:spcPts val="1000"/>
              </a:spcAft>
              <a:buClr>
                <a:schemeClr val="dk1"/>
              </a:buClr>
              <a:buSzPts val="1100"/>
              <a:buFont typeface="Arial"/>
              <a:buNone/>
            </a:pPr>
            <a:r>
              <a:rPr lang="en" sz="1100">
                <a:solidFill>
                  <a:schemeClr val="dk1"/>
                </a:solidFill>
                <a:latin typeface="IBM Plex Sans"/>
                <a:ea typeface="IBM Plex Sans"/>
                <a:cs typeface="IBM Plex Sans"/>
                <a:sym typeface="IBM Plex Sans"/>
              </a:rPr>
              <a:t>This presentation is licensed under a </a:t>
            </a:r>
            <a:r>
              <a:rPr lang="en" sz="1100" u="sng">
                <a:solidFill>
                  <a:schemeClr val="hlink"/>
                </a:solidFill>
                <a:latin typeface="IBM Plex Sans"/>
                <a:ea typeface="IBM Plex Sans"/>
                <a:cs typeface="IBM Plex Sans"/>
                <a:sym typeface="IBM Plex Sans"/>
                <a:hlinkClick r:id="rId3"/>
              </a:rPr>
              <a:t>CC B</a:t>
            </a:r>
            <a:r>
              <a:rPr lang="en" sz="1100" u="sng">
                <a:solidFill>
                  <a:schemeClr val="hlink"/>
                </a:solidFill>
                <a:latin typeface="IBM Plex Sans"/>
                <a:ea typeface="IBM Plex Sans"/>
                <a:cs typeface="IBM Plex Sans"/>
                <a:sym typeface="IBM Plex Sans"/>
                <a:hlinkClick r:id="rId4"/>
              </a:rPr>
              <a:t>Y</a:t>
            </a:r>
            <a:r>
              <a:rPr lang="en" sz="1100" u="sng">
                <a:solidFill>
                  <a:schemeClr val="hlink"/>
                </a:solidFill>
                <a:latin typeface="IBM Plex Sans"/>
                <a:ea typeface="IBM Plex Sans"/>
                <a:cs typeface="IBM Plex Sans"/>
                <a:sym typeface="IBM Plex Sans"/>
                <a:hlinkClick r:id="rId5"/>
              </a:rPr>
              <a:t> 4.0</a:t>
            </a:r>
            <a:r>
              <a:rPr lang="en" sz="1100">
                <a:solidFill>
                  <a:schemeClr val="dk1"/>
                </a:solidFill>
                <a:latin typeface="IBM Plex Sans"/>
                <a:ea typeface="IBM Plex Sans"/>
                <a:cs typeface="IBM Plex Sans"/>
                <a:sym typeface="IBM Plex Sans"/>
              </a:rPr>
              <a:t> license unless otherwise specified</a:t>
            </a:r>
            <a:endParaRPr sz="1100">
              <a:solidFill>
                <a:schemeClr val="dk1"/>
              </a:solidFill>
              <a:latin typeface="IBM Plex Sans"/>
              <a:ea typeface="IBM Plex Sans"/>
              <a:cs typeface="IBM Plex Sans"/>
              <a:sym typeface="IBM Plex Sans"/>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pic>
        <p:nvPicPr>
          <p:cNvPr id="258" name="Google Shape;258;p53"/>
          <p:cNvPicPr preferRelativeResize="0"/>
          <p:nvPr/>
        </p:nvPicPr>
        <p:blipFill>
          <a:blip r:embed="rId3">
            <a:alphaModFix/>
          </a:blip>
          <a:stretch>
            <a:fillRect/>
          </a:stretch>
        </p:blipFill>
        <p:spPr>
          <a:xfrm>
            <a:off x="152400" y="1017725"/>
            <a:ext cx="8839202" cy="3255627"/>
          </a:xfrm>
          <a:prstGeom prst="rect">
            <a:avLst/>
          </a:prstGeom>
          <a:noFill/>
          <a:ln>
            <a:noFill/>
          </a:ln>
          <a:effectLst>
            <a:outerShdw blurRad="57150" rotWithShape="0" algn="bl" dir="5400000" dist="19050">
              <a:srgbClr val="000000">
                <a:alpha val="50000"/>
              </a:srgbClr>
            </a:outerShdw>
          </a:effectLst>
        </p:spPr>
      </p:pic>
      <p:sp>
        <p:nvSpPr>
          <p:cNvPr id="259" name="Google Shape;259;p53"/>
          <p:cNvSpPr/>
          <p:nvPr/>
        </p:nvSpPr>
        <p:spPr>
          <a:xfrm>
            <a:off x="311700" y="793125"/>
            <a:ext cx="7567776" cy="3757752"/>
          </a:xfrm>
          <a:prstGeom prst="cloud">
            <a:avLst/>
          </a:prstGeom>
          <a:solidFill>
            <a:srgbClr val="F3F3F3"/>
          </a:solidFill>
          <a:ln cap="flat" cmpd="sng" w="19050">
            <a:solidFill>
              <a:srgbClr val="CCCCCC"/>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sp>
        <p:nvSpPr>
          <p:cNvPr id="260" name="Google Shape;260;p53"/>
          <p:cNvSpPr txBox="1"/>
          <p:nvPr/>
        </p:nvSpPr>
        <p:spPr>
          <a:xfrm>
            <a:off x="1929738" y="4477522"/>
            <a:ext cx="52845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latin typeface="IBM Plex Sans"/>
                <a:ea typeface="IBM Plex Sans"/>
                <a:cs typeface="IBM Plex Sans"/>
                <a:sym typeface="IBM Plex Sans"/>
              </a:rPr>
              <a:t>Module 5, Lesson 4 of </a:t>
            </a:r>
            <a:r>
              <a:rPr b="1" lang="en" sz="1000">
                <a:latin typeface="IBM Plex Sans"/>
                <a:ea typeface="IBM Plex Sans"/>
                <a:cs typeface="IBM Plex Sans"/>
                <a:sym typeface="IBM Plex Sans"/>
              </a:rPr>
              <a:t>NASA TOPS Open Science 101</a:t>
            </a:r>
            <a:r>
              <a:rPr lang="en" sz="1000">
                <a:latin typeface="IBM Plex Sans"/>
                <a:ea typeface="IBM Plex Sans"/>
                <a:cs typeface="IBM Plex Sans"/>
                <a:sym typeface="IBM Plex Sans"/>
              </a:rPr>
              <a:t>, 2023-12-06 (v 1.0.0) - </a:t>
            </a:r>
            <a:r>
              <a:rPr lang="en" sz="1000" u="sng">
                <a:solidFill>
                  <a:schemeClr val="hlink"/>
                </a:solidFill>
                <a:latin typeface="IBM Plex Sans"/>
                <a:ea typeface="IBM Plex Sans"/>
                <a:cs typeface="IBM Plex Sans"/>
                <a:sym typeface="IBM Plex Sans"/>
                <a:hlinkClick r:id="rId4"/>
              </a:rPr>
              <a:t>CC BY 4.0 </a:t>
            </a:r>
            <a:endParaRPr sz="1000">
              <a:latin typeface="IBM Plex Sans"/>
              <a:ea typeface="IBM Plex Sans"/>
              <a:cs typeface="IBM Plex Sans"/>
              <a:sym typeface="IBM Plex Sans"/>
            </a:endParaRPr>
          </a:p>
          <a:p>
            <a:pPr indent="0" lvl="0" marL="0" rtl="0" algn="ctr">
              <a:spcBef>
                <a:spcPts val="0"/>
              </a:spcBef>
              <a:spcAft>
                <a:spcPts val="0"/>
              </a:spcAft>
              <a:buNone/>
            </a:pPr>
            <a:r>
              <a:rPr lang="en" sz="1000">
                <a:latin typeface="IBM Plex Sans"/>
                <a:ea typeface="IBM Plex Sans"/>
                <a:cs typeface="IBM Plex Sans"/>
                <a:sym typeface="IBM Plex Sans"/>
              </a:rPr>
              <a:t>Zenodo </a:t>
            </a:r>
            <a:r>
              <a:rPr lang="en" sz="1000" u="sng">
                <a:solidFill>
                  <a:schemeClr val="hlink"/>
                </a:solidFill>
                <a:latin typeface="IBM Plex Sans"/>
                <a:ea typeface="IBM Plex Sans"/>
                <a:cs typeface="IBM Plex Sans"/>
                <a:sym typeface="IBM Plex Sans"/>
                <a:hlinkClick r:id="rId5"/>
              </a:rPr>
              <a:t>10.5281/zenodo.10161527</a:t>
            </a:r>
            <a:endParaRPr sz="1000">
              <a:latin typeface="IBM Plex Sans"/>
              <a:ea typeface="IBM Plex Sans"/>
              <a:cs typeface="IBM Plex Sans"/>
              <a:sym typeface="IBM Plex Sans"/>
            </a:endParaRPr>
          </a:p>
        </p:txBody>
      </p:sp>
      <p:pic>
        <p:nvPicPr>
          <p:cNvPr id="261" name="Google Shape;261;p53" title="Screenshot 2025-08-13 at 5.21.26 PM.png"/>
          <p:cNvPicPr preferRelativeResize="0"/>
          <p:nvPr/>
        </p:nvPicPr>
        <p:blipFill>
          <a:blip r:embed="rId6">
            <a:alphaModFix/>
          </a:blip>
          <a:stretch>
            <a:fillRect/>
          </a:stretch>
        </p:blipFill>
        <p:spPr>
          <a:xfrm>
            <a:off x="8497595" y="2859500"/>
            <a:ext cx="432547" cy="592624"/>
          </a:xfrm>
          <a:prstGeom prst="rect">
            <a:avLst/>
          </a:prstGeom>
          <a:noFill/>
          <a:ln>
            <a:noFill/>
          </a:ln>
        </p:spPr>
      </p:pic>
      <p:sp>
        <p:nvSpPr>
          <p:cNvPr id="262" name="Google Shape;262;p53"/>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220"/>
              <a:t>The research “cycle”</a:t>
            </a:r>
            <a:endParaRPr b="1" sz="222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61"/>
                                        </p:tgtEl>
                                        <p:attrNameLst>
                                          <p:attrName>style.visibility</p:attrName>
                                        </p:attrNameLst>
                                      </p:cBhvr>
                                      <p:to>
                                        <p:strVal val="visible"/>
                                      </p:to>
                                    </p:set>
                                    <p:animEffect filter="fade" transition="in">
                                      <p:cBhvr>
                                        <p:cTn dur="1000"/>
                                        <p:tgtEl>
                                          <p:spTgt spid="26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pic>
        <p:nvPicPr>
          <p:cNvPr id="267" name="Google Shape;267;p54" title="UNESCO-Open_science-pillars-en.png"/>
          <p:cNvPicPr preferRelativeResize="0"/>
          <p:nvPr/>
        </p:nvPicPr>
        <p:blipFill rotWithShape="1">
          <a:blip r:embed="rId3">
            <a:alphaModFix/>
          </a:blip>
          <a:srcRect b="7843" l="0" r="0" t="6341"/>
          <a:stretch/>
        </p:blipFill>
        <p:spPr>
          <a:xfrm>
            <a:off x="2306841" y="128325"/>
            <a:ext cx="4530310" cy="4580100"/>
          </a:xfrm>
          <a:prstGeom prst="rect">
            <a:avLst/>
          </a:prstGeom>
          <a:noFill/>
          <a:ln>
            <a:noFill/>
          </a:ln>
        </p:spPr>
      </p:pic>
      <p:sp>
        <p:nvSpPr>
          <p:cNvPr id="268" name="Google Shape;268;p54"/>
          <p:cNvSpPr txBox="1"/>
          <p:nvPr/>
        </p:nvSpPr>
        <p:spPr>
          <a:xfrm>
            <a:off x="1734750" y="4609475"/>
            <a:ext cx="56745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IBM Plex Sans"/>
                <a:ea typeface="IBM Plex Sans"/>
                <a:cs typeface="IBM Plex Sans"/>
                <a:sym typeface="IBM Plex Sans"/>
              </a:rPr>
              <a:t>By UNESCO.org - Understanding open science (p:6) following UNESCO Recommendation on Open Science. CC BY-SA 4.0, </a:t>
            </a:r>
            <a:r>
              <a:rPr lang="en" sz="800" u="sng">
                <a:solidFill>
                  <a:schemeClr val="hlink"/>
                </a:solidFill>
                <a:latin typeface="IBM Plex Sans"/>
                <a:ea typeface="IBM Plex Sans"/>
                <a:cs typeface="IBM Plex Sans"/>
                <a:sym typeface="IBM Plex Sans"/>
                <a:hlinkClick r:id="rId4"/>
              </a:rPr>
              <a:t>https://commons.wikimedia.org/w/index.php?curid=130456946</a:t>
            </a:r>
            <a:endParaRPr sz="800">
              <a:latin typeface="IBM Plex Sans"/>
              <a:ea typeface="IBM Plex Sans"/>
              <a:cs typeface="IBM Plex Sans"/>
              <a:sym typeface="IBM Plex Sans"/>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272" name="Shape 272"/>
        <p:cNvGrpSpPr/>
        <p:nvPr/>
      </p:nvGrpSpPr>
      <p:grpSpPr>
        <a:xfrm>
          <a:off x="0" y="0"/>
          <a:ext cx="0" cy="0"/>
          <a:chOff x="0" y="0"/>
          <a:chExt cx="0" cy="0"/>
        </a:xfrm>
      </p:grpSpPr>
      <p:sp>
        <p:nvSpPr>
          <p:cNvPr id="273" name="Google Shape;273;p55"/>
          <p:cNvSpPr txBox="1"/>
          <p:nvPr>
            <p:ph type="title"/>
          </p:nvPr>
        </p:nvSpPr>
        <p:spPr>
          <a:xfrm>
            <a:off x="265500" y="852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What is </a:t>
            </a:r>
            <a:endParaRPr/>
          </a:p>
        </p:txBody>
      </p:sp>
      <p:sp>
        <p:nvSpPr>
          <p:cNvPr id="274" name="Google Shape;274;p55"/>
          <p:cNvSpPr txBox="1"/>
          <p:nvPr>
            <p:ph idx="2" type="body"/>
          </p:nvPr>
        </p:nvSpPr>
        <p:spPr>
          <a:xfrm>
            <a:off x="5015700" y="306150"/>
            <a:ext cx="3837000" cy="43842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sz="1300"/>
              <a:t>By </a:t>
            </a:r>
            <a:r>
              <a:rPr i="1" lang="en" sz="1300"/>
              <a:t>open access</a:t>
            </a:r>
            <a:r>
              <a:rPr lang="en" sz="1300"/>
              <a:t> </a:t>
            </a:r>
            <a:r>
              <a:rPr lang="en" sz="1300"/>
              <a:t>to this literature,</a:t>
            </a:r>
            <a:r>
              <a:rPr lang="en" sz="1300"/>
              <a:t> we mean its </a:t>
            </a:r>
            <a:r>
              <a:rPr b="1" lang="en" sz="1300"/>
              <a:t>free availability on the public internet</a:t>
            </a:r>
            <a:r>
              <a:rPr lang="en" sz="1300"/>
              <a:t>, permitting any users to read, download, copy, distribu­te, print, search, or link to the full texts of these articles, crawl them for indexing, pass them as data to software, or </a:t>
            </a:r>
            <a:r>
              <a:rPr b="1" lang="en" sz="1300"/>
              <a:t>use them</a:t>
            </a:r>
            <a:r>
              <a:rPr lang="en" sz="1300"/>
              <a:t> </a:t>
            </a:r>
            <a:r>
              <a:rPr b="1" lang="en" sz="1300"/>
              <a:t>for any other lawful purpose</a:t>
            </a:r>
            <a:r>
              <a:rPr lang="en" sz="1300"/>
              <a:t>, without financial, legal, or technical barriers other than those inseparable from gaining access to the internet itself. The only constraint on reproduction and distribution, and </a:t>
            </a:r>
            <a:r>
              <a:rPr b="1" lang="en" sz="1300"/>
              <a:t>the only role for copyright in this domain, should be to give authors control over the integrity of their work and the right to be properly acknowledged and cited.</a:t>
            </a:r>
            <a:endParaRPr b="1" sz="1300"/>
          </a:p>
          <a:p>
            <a:pPr indent="0" lvl="0" marL="0" rtl="0" algn="l">
              <a:spcBef>
                <a:spcPts val="1200"/>
              </a:spcBef>
              <a:spcAft>
                <a:spcPts val="1200"/>
              </a:spcAft>
              <a:buNone/>
            </a:pPr>
            <a:r>
              <a:rPr lang="en" sz="1300"/>
              <a:t>—</a:t>
            </a:r>
            <a:r>
              <a:rPr lang="en" sz="1300" u="sng">
                <a:solidFill>
                  <a:schemeClr val="hlink"/>
                </a:solidFill>
                <a:hlinkClick r:id="rId3"/>
              </a:rPr>
              <a:t>Budapest Open Access Initiative Declaration, 2002</a:t>
            </a:r>
            <a:r>
              <a:rPr lang="en" sz="1300"/>
              <a:t>; emphasis added</a:t>
            </a:r>
            <a:endParaRPr sz="1300"/>
          </a:p>
        </p:txBody>
      </p:sp>
      <p:pic>
        <p:nvPicPr>
          <p:cNvPr id="275" name="Google Shape;275;p55"/>
          <p:cNvPicPr preferRelativeResize="0"/>
          <p:nvPr/>
        </p:nvPicPr>
        <p:blipFill>
          <a:blip r:embed="rId4">
            <a:alphaModFix/>
          </a:blip>
          <a:stretch>
            <a:fillRect/>
          </a:stretch>
        </p:blipFill>
        <p:spPr>
          <a:xfrm>
            <a:off x="668275" y="2343150"/>
            <a:ext cx="3239651" cy="1295850"/>
          </a:xfrm>
          <a:prstGeom prst="rect">
            <a:avLst/>
          </a:prstGeom>
          <a:noFill/>
          <a:ln>
            <a:noFill/>
          </a:ln>
        </p:spPr>
      </p:pic>
      <p:grpSp>
        <p:nvGrpSpPr>
          <p:cNvPr id="276" name="Google Shape;276;p55"/>
          <p:cNvGrpSpPr/>
          <p:nvPr/>
        </p:nvGrpSpPr>
        <p:grpSpPr>
          <a:xfrm>
            <a:off x="4648201" y="315692"/>
            <a:ext cx="494267" cy="306176"/>
            <a:chOff x="550224" y="368620"/>
            <a:chExt cx="878229" cy="627539"/>
          </a:xfrm>
        </p:grpSpPr>
        <p:sp>
          <p:nvSpPr>
            <p:cNvPr id="277" name="Google Shape;277;p55"/>
            <p:cNvSpPr/>
            <p:nvPr/>
          </p:nvSpPr>
          <p:spPr>
            <a:xfrm>
              <a:off x="550224" y="368620"/>
              <a:ext cx="430805" cy="627539"/>
            </a:xfrm>
            <a:custGeom>
              <a:rect b="b" l="l" r="r" t="t"/>
              <a:pathLst>
                <a:path extrusionOk="0" h="297412" w="204173">
                  <a:moveTo>
                    <a:pt x="139600" y="3918"/>
                  </a:moveTo>
                  <a:cubicBezTo>
                    <a:pt x="98338" y="-8491"/>
                    <a:pt x="54708" y="9706"/>
                    <a:pt x="28442" y="42571"/>
                  </a:cubicBezTo>
                  <a:cubicBezTo>
                    <a:pt x="-1200" y="79689"/>
                    <a:pt x="-6483" y="131738"/>
                    <a:pt x="7088" y="176311"/>
                  </a:cubicBezTo>
                  <a:cubicBezTo>
                    <a:pt x="15375" y="203497"/>
                    <a:pt x="33244" y="222045"/>
                    <a:pt x="55322" y="238993"/>
                  </a:cubicBezTo>
                  <a:cubicBezTo>
                    <a:pt x="80842" y="258550"/>
                    <a:pt x="107305" y="276835"/>
                    <a:pt x="134360" y="294199"/>
                  </a:cubicBezTo>
                  <a:cubicBezTo>
                    <a:pt x="135671" y="295098"/>
                    <a:pt x="137291" y="295449"/>
                    <a:pt x="138855" y="295142"/>
                  </a:cubicBezTo>
                  <a:cubicBezTo>
                    <a:pt x="140391" y="296326"/>
                    <a:pt x="142213" y="297093"/>
                    <a:pt x="144138" y="297334"/>
                  </a:cubicBezTo>
                  <a:cubicBezTo>
                    <a:pt x="153237" y="298606"/>
                    <a:pt x="156855" y="283982"/>
                    <a:pt x="147295" y="282667"/>
                  </a:cubicBezTo>
                  <a:cubicBezTo>
                    <a:pt x="145827" y="282448"/>
                    <a:pt x="140981" y="260479"/>
                    <a:pt x="140148" y="257081"/>
                  </a:cubicBezTo>
                  <a:cubicBezTo>
                    <a:pt x="133825" y="231100"/>
                    <a:pt x="132067" y="204221"/>
                    <a:pt x="134952" y="177648"/>
                  </a:cubicBezTo>
                  <a:cubicBezTo>
                    <a:pt x="176609" y="182954"/>
                    <a:pt x="202633" y="143665"/>
                    <a:pt x="203883" y="105670"/>
                  </a:cubicBezTo>
                  <a:cubicBezTo>
                    <a:pt x="206974" y="59694"/>
                    <a:pt x="185444" y="17687"/>
                    <a:pt x="139600" y="3918"/>
                  </a:cubicBezTo>
                  <a:close/>
                  <a:moveTo>
                    <a:pt x="183054" y="133777"/>
                  </a:moveTo>
                  <a:cubicBezTo>
                    <a:pt x="174767" y="153268"/>
                    <a:pt x="153741" y="169383"/>
                    <a:pt x="131882" y="161709"/>
                  </a:cubicBezTo>
                  <a:cubicBezTo>
                    <a:pt x="129346" y="160810"/>
                    <a:pt x="126524" y="161336"/>
                    <a:pt x="124472" y="163068"/>
                  </a:cubicBezTo>
                  <a:cubicBezTo>
                    <a:pt x="123380" y="163770"/>
                    <a:pt x="122532" y="164800"/>
                    <a:pt x="122038" y="166006"/>
                  </a:cubicBezTo>
                  <a:cubicBezTo>
                    <a:pt x="121199" y="167475"/>
                    <a:pt x="120874" y="169185"/>
                    <a:pt x="121118" y="170852"/>
                  </a:cubicBezTo>
                  <a:cubicBezTo>
                    <a:pt x="116602" y="204944"/>
                    <a:pt x="119253" y="239629"/>
                    <a:pt x="128901" y="272647"/>
                  </a:cubicBezTo>
                  <a:cubicBezTo>
                    <a:pt x="113583" y="262540"/>
                    <a:pt x="98506" y="252082"/>
                    <a:pt x="83670" y="241229"/>
                  </a:cubicBezTo>
                  <a:cubicBezTo>
                    <a:pt x="67008" y="229039"/>
                    <a:pt x="48460" y="216783"/>
                    <a:pt x="35699" y="200274"/>
                  </a:cubicBezTo>
                  <a:cubicBezTo>
                    <a:pt x="-9706" y="138886"/>
                    <a:pt x="18840" y="27553"/>
                    <a:pt x="100223" y="15450"/>
                  </a:cubicBezTo>
                  <a:cubicBezTo>
                    <a:pt x="169505" y="7667"/>
                    <a:pt x="206601" y="72783"/>
                    <a:pt x="183054" y="133777"/>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78" name="Google Shape;278;p55"/>
            <p:cNvSpPr/>
            <p:nvPr/>
          </p:nvSpPr>
          <p:spPr>
            <a:xfrm>
              <a:off x="1007307" y="372376"/>
              <a:ext cx="421145" cy="613504"/>
            </a:xfrm>
            <a:custGeom>
              <a:rect b="b" l="l" r="r" t="t"/>
              <a:pathLst>
                <a:path extrusionOk="0" h="290760" w="199595">
                  <a:moveTo>
                    <a:pt x="136439" y="3825"/>
                  </a:moveTo>
                  <a:cubicBezTo>
                    <a:pt x="96098" y="-8299"/>
                    <a:pt x="53476" y="9504"/>
                    <a:pt x="27803" y="41623"/>
                  </a:cubicBezTo>
                  <a:cubicBezTo>
                    <a:pt x="-1182" y="77908"/>
                    <a:pt x="-6334" y="128751"/>
                    <a:pt x="6930" y="172359"/>
                  </a:cubicBezTo>
                  <a:cubicBezTo>
                    <a:pt x="15021" y="198932"/>
                    <a:pt x="32494" y="217063"/>
                    <a:pt x="54090" y="233616"/>
                  </a:cubicBezTo>
                  <a:cubicBezTo>
                    <a:pt x="79040" y="252735"/>
                    <a:pt x="104911" y="270603"/>
                    <a:pt x="131352" y="287573"/>
                  </a:cubicBezTo>
                  <a:cubicBezTo>
                    <a:pt x="132626" y="288472"/>
                    <a:pt x="134211" y="288801"/>
                    <a:pt x="135737" y="288494"/>
                  </a:cubicBezTo>
                  <a:cubicBezTo>
                    <a:pt x="137241" y="289678"/>
                    <a:pt x="139037" y="290423"/>
                    <a:pt x="140933" y="290686"/>
                  </a:cubicBezTo>
                  <a:cubicBezTo>
                    <a:pt x="149813" y="291914"/>
                    <a:pt x="153343" y="277641"/>
                    <a:pt x="144003" y="276347"/>
                  </a:cubicBezTo>
                  <a:cubicBezTo>
                    <a:pt x="142556" y="276150"/>
                    <a:pt x="137842" y="254664"/>
                    <a:pt x="137009" y="251332"/>
                  </a:cubicBezTo>
                  <a:cubicBezTo>
                    <a:pt x="130839" y="225943"/>
                    <a:pt x="129125" y="199677"/>
                    <a:pt x="131944" y="173697"/>
                  </a:cubicBezTo>
                  <a:cubicBezTo>
                    <a:pt x="172768" y="178893"/>
                    <a:pt x="198091" y="140481"/>
                    <a:pt x="199318" y="103341"/>
                  </a:cubicBezTo>
                  <a:cubicBezTo>
                    <a:pt x="202300" y="58352"/>
                    <a:pt x="181253" y="17287"/>
                    <a:pt x="136439" y="3825"/>
                  </a:cubicBezTo>
                  <a:close/>
                  <a:moveTo>
                    <a:pt x="178907" y="130768"/>
                  </a:moveTo>
                  <a:cubicBezTo>
                    <a:pt x="170794" y="149799"/>
                    <a:pt x="150251" y="165541"/>
                    <a:pt x="128897" y="158042"/>
                  </a:cubicBezTo>
                  <a:cubicBezTo>
                    <a:pt x="126417" y="157187"/>
                    <a:pt x="123670" y="157692"/>
                    <a:pt x="121662" y="159380"/>
                  </a:cubicBezTo>
                  <a:cubicBezTo>
                    <a:pt x="120592" y="160082"/>
                    <a:pt x="119756" y="161068"/>
                    <a:pt x="119272" y="162252"/>
                  </a:cubicBezTo>
                  <a:cubicBezTo>
                    <a:pt x="118458" y="163699"/>
                    <a:pt x="118143" y="165343"/>
                    <a:pt x="118373" y="166988"/>
                  </a:cubicBezTo>
                  <a:cubicBezTo>
                    <a:pt x="113973" y="200335"/>
                    <a:pt x="116571" y="234230"/>
                    <a:pt x="126003" y="266503"/>
                  </a:cubicBezTo>
                  <a:cubicBezTo>
                    <a:pt x="111006" y="256615"/>
                    <a:pt x="96266" y="246399"/>
                    <a:pt x="81781" y="235809"/>
                  </a:cubicBezTo>
                  <a:cubicBezTo>
                    <a:pt x="65491" y="223882"/>
                    <a:pt x="47359" y="211911"/>
                    <a:pt x="34884" y="195775"/>
                  </a:cubicBezTo>
                  <a:cubicBezTo>
                    <a:pt x="-9491" y="135855"/>
                    <a:pt x="18419" y="26955"/>
                    <a:pt x="97961" y="15116"/>
                  </a:cubicBezTo>
                  <a:cubicBezTo>
                    <a:pt x="165664" y="7508"/>
                    <a:pt x="202015" y="71133"/>
                    <a:pt x="178907" y="130768"/>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79" name="Google Shape;279;p55"/>
            <p:cNvSpPr/>
            <p:nvPr/>
          </p:nvSpPr>
          <p:spPr>
            <a:xfrm>
              <a:off x="1305031" y="475050"/>
              <a:ext cx="59409" cy="175613"/>
            </a:xfrm>
            <a:custGeom>
              <a:rect b="b" l="l" r="r" t="t"/>
              <a:pathLst>
                <a:path extrusionOk="0" h="83229" w="28156">
                  <a:moveTo>
                    <a:pt x="12001" y="2074"/>
                  </a:moveTo>
                  <a:cubicBezTo>
                    <a:pt x="5687" y="-4723"/>
                    <a:pt x="-4289" y="6788"/>
                    <a:pt x="2004" y="13584"/>
                  </a:cubicBezTo>
                  <a:cubicBezTo>
                    <a:pt x="17298" y="29699"/>
                    <a:pt x="17395" y="54956"/>
                    <a:pt x="2223" y="71180"/>
                  </a:cubicBezTo>
                  <a:cubicBezTo>
                    <a:pt x="-4354" y="78459"/>
                    <a:pt x="6608" y="87887"/>
                    <a:pt x="13054" y="80608"/>
                  </a:cubicBezTo>
                  <a:cubicBezTo>
                    <a:pt x="33750" y="57455"/>
                    <a:pt x="32961" y="24678"/>
                    <a:pt x="12001" y="2074"/>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80" name="Google Shape;280;p55"/>
            <p:cNvSpPr/>
            <p:nvPr/>
          </p:nvSpPr>
          <p:spPr>
            <a:xfrm>
              <a:off x="1260832" y="642594"/>
              <a:ext cx="30076" cy="31226"/>
            </a:xfrm>
            <a:custGeom>
              <a:rect b="b" l="l" r="r" t="t"/>
              <a:pathLst>
                <a:path extrusionOk="0" h="14799" w="14254">
                  <a:moveTo>
                    <a:pt x="6816" y="0"/>
                  </a:moveTo>
                  <a:cubicBezTo>
                    <a:pt x="-2458" y="0"/>
                    <a:pt x="-2283" y="14799"/>
                    <a:pt x="7430" y="14799"/>
                  </a:cubicBezTo>
                  <a:cubicBezTo>
                    <a:pt x="16726" y="14799"/>
                    <a:pt x="16529" y="0"/>
                    <a:pt x="6816" y="0"/>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81" name="Google Shape;281;p55"/>
            <p:cNvSpPr/>
            <p:nvPr/>
          </p:nvSpPr>
          <p:spPr>
            <a:xfrm>
              <a:off x="611671" y="601479"/>
              <a:ext cx="103968" cy="202921"/>
            </a:xfrm>
            <a:custGeom>
              <a:rect b="b" l="l" r="r" t="t"/>
              <a:pathLst>
                <a:path extrusionOk="0" h="96171" w="49274">
                  <a:moveTo>
                    <a:pt x="46778" y="83022"/>
                  </a:moveTo>
                  <a:cubicBezTo>
                    <a:pt x="27791" y="67456"/>
                    <a:pt x="9199" y="33057"/>
                    <a:pt x="16281" y="8194"/>
                  </a:cubicBezTo>
                  <a:cubicBezTo>
                    <a:pt x="18978" y="-1277"/>
                    <a:pt x="4442" y="-3163"/>
                    <a:pt x="1877" y="5848"/>
                  </a:cubicBezTo>
                  <a:cubicBezTo>
                    <a:pt x="-2947" y="22796"/>
                    <a:pt x="2271" y="39436"/>
                    <a:pt x="9112" y="55091"/>
                  </a:cubicBezTo>
                  <a:cubicBezTo>
                    <a:pt x="15689" y="70153"/>
                    <a:pt x="23933" y="83965"/>
                    <a:pt x="36802" y="94555"/>
                  </a:cubicBezTo>
                  <a:cubicBezTo>
                    <a:pt x="43994" y="100409"/>
                    <a:pt x="53991" y="88920"/>
                    <a:pt x="46778" y="83022"/>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4"/>
                                        </p:tgtEl>
                                        <p:attrNameLst>
                                          <p:attrName>style.visibility</p:attrName>
                                        </p:attrNameLst>
                                      </p:cBhvr>
                                      <p:to>
                                        <p:strVal val="visible"/>
                                      </p:to>
                                    </p:set>
                                    <p:animEffect filter="fade" transition="in">
                                      <p:cBhvr>
                                        <p:cTn dur="1000"/>
                                        <p:tgtEl>
                                          <p:spTgt spid="274"/>
                                        </p:tgtEl>
                                      </p:cBhvr>
                                    </p:animEffect>
                                  </p:childTnLst>
                                </p:cTn>
                              </p:par>
                              <p:par>
                                <p:cTn fill="hold" nodeType="withEffect" presetClass="entr" presetID="10" presetSubtype="0">
                                  <p:stCondLst>
                                    <p:cond delay="0"/>
                                  </p:stCondLst>
                                  <p:childTnLst>
                                    <p:set>
                                      <p:cBhvr>
                                        <p:cTn dur="1" fill="hold">
                                          <p:stCondLst>
                                            <p:cond delay="0"/>
                                          </p:stCondLst>
                                        </p:cTn>
                                        <p:tgtEl>
                                          <p:spTgt spid="276"/>
                                        </p:tgtEl>
                                        <p:attrNameLst>
                                          <p:attrName>style.visibility</p:attrName>
                                        </p:attrNameLst>
                                      </p:cBhvr>
                                      <p:to>
                                        <p:strVal val="visible"/>
                                      </p:to>
                                    </p:set>
                                    <p:animEffect filter="fade" transition="in">
                                      <p:cBhvr>
                                        <p:cTn dur="1000"/>
                                        <p:tgtEl>
                                          <p:spTgt spid="27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sp>
        <p:nvSpPr>
          <p:cNvPr id="286" name="Google Shape;286;p56"/>
          <p:cNvSpPr txBox="1"/>
          <p:nvPr>
            <p:ph type="title"/>
          </p:nvPr>
        </p:nvSpPr>
        <p:spPr>
          <a:xfrm>
            <a:off x="265500" y="852175"/>
            <a:ext cx="4045200" cy="14823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What is </a:t>
            </a:r>
            <a:endParaRPr/>
          </a:p>
        </p:txBody>
      </p:sp>
      <p:sp>
        <p:nvSpPr>
          <p:cNvPr id="287" name="Google Shape;287;p56"/>
          <p:cNvSpPr txBox="1"/>
          <p:nvPr>
            <p:ph idx="2" type="body"/>
          </p:nvPr>
        </p:nvSpPr>
        <p:spPr>
          <a:xfrm>
            <a:off x="5015700" y="332459"/>
            <a:ext cx="3837000" cy="4384200"/>
          </a:xfrm>
          <a:prstGeom prst="rect">
            <a:avLst/>
          </a:prstGeom>
        </p:spPr>
        <p:txBody>
          <a:bodyPr anchorCtr="0" anchor="ctr"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 sz="1300"/>
              <a:t>The</a:t>
            </a:r>
            <a:r>
              <a:rPr lang="en" sz="1300">
                <a:uFill>
                  <a:noFill/>
                </a:uFill>
                <a:hlinkClick r:id="rId3"/>
              </a:rPr>
              <a:t> </a:t>
            </a:r>
            <a:r>
              <a:rPr lang="en" sz="1300" u="sng">
                <a:solidFill>
                  <a:schemeClr val="accent1"/>
                </a:solidFill>
                <a:hlinkClick r:id="rId4">
                  <a:extLst>
                    <a:ext uri="{A12FA001-AC4F-418D-AE19-62706E023703}">
                      <ahyp:hlinkClr val="tx"/>
                    </a:ext>
                  </a:extLst>
                </a:hlinkClick>
              </a:rPr>
              <a:t>Berlin Declaration on Open Access to Knowledge in the Sciences and Humanities</a:t>
            </a:r>
            <a:r>
              <a:rPr lang="en" sz="1300"/>
              <a:t> requires that, to qualify as open access, a contribution must not only be </a:t>
            </a:r>
            <a:r>
              <a:rPr b="1" lang="en" sz="1300"/>
              <a:t>usable free of charge</a:t>
            </a:r>
            <a:r>
              <a:rPr lang="en" sz="1300"/>
              <a:t>, but also users must be permitted </a:t>
            </a:r>
            <a:r>
              <a:rPr b="1" lang="en" sz="1300"/>
              <a:t>"to copy, use, distribute, transmit and display </a:t>
            </a:r>
            <a:r>
              <a:rPr lang="en" sz="1300"/>
              <a:t>the work publicly and to make and distribute derivative works in any digital medium for any responsible purpose, subject to proper attribution.”</a:t>
            </a:r>
            <a:r>
              <a:rPr lang="en" sz="1300">
                <a:uFill>
                  <a:noFill/>
                </a:uFill>
                <a:hlinkClick r:id="rId5"/>
              </a:rPr>
              <a:t> </a:t>
            </a:r>
            <a:endParaRPr sz="1300"/>
          </a:p>
          <a:p>
            <a:pPr indent="0" lvl="0" marL="0" rtl="0" algn="l">
              <a:lnSpc>
                <a:spcPct val="115000"/>
              </a:lnSpc>
              <a:spcBef>
                <a:spcPts val="0"/>
              </a:spcBef>
              <a:spcAft>
                <a:spcPts val="0"/>
              </a:spcAft>
              <a:buClr>
                <a:schemeClr val="dk1"/>
              </a:buClr>
              <a:buSzPts val="1100"/>
              <a:buFont typeface="Arial"/>
              <a:buNone/>
            </a:pPr>
            <a:r>
              <a:t/>
            </a:r>
            <a:endParaRPr sz="1300" u="sng">
              <a:solidFill>
                <a:srgbClr val="2200CC"/>
              </a:solidFill>
            </a:endParaRPr>
          </a:p>
          <a:p>
            <a:pPr indent="0" lvl="0" marL="0" rtl="0" algn="l">
              <a:lnSpc>
                <a:spcPct val="115000"/>
              </a:lnSpc>
              <a:spcBef>
                <a:spcPts val="0"/>
              </a:spcBef>
              <a:spcAft>
                <a:spcPts val="0"/>
              </a:spcAft>
              <a:buClr>
                <a:schemeClr val="dk1"/>
              </a:buClr>
              <a:buSzPts val="1100"/>
              <a:buFont typeface="Arial"/>
              <a:buNone/>
            </a:pPr>
            <a:r>
              <a:rPr lang="en" sz="1300"/>
              <a:t>—</a:t>
            </a:r>
            <a:r>
              <a:rPr lang="en" sz="1300" u="sng">
                <a:solidFill>
                  <a:schemeClr val="accent1"/>
                </a:solidFill>
                <a:hlinkClick r:id="rId6">
                  <a:extLst>
                    <a:ext uri="{A12FA001-AC4F-418D-AE19-62706E023703}">
                      <ahyp:hlinkClr val="tx"/>
                    </a:ext>
                  </a:extLst>
                </a:hlinkClick>
              </a:rPr>
              <a:t>Berlin Declaration on Open Access to Knowledge in the Sciences and Humanities, 2003</a:t>
            </a:r>
            <a:r>
              <a:rPr lang="en" sz="1300"/>
              <a:t>; emphasis added</a:t>
            </a:r>
            <a:endParaRPr sz="1300"/>
          </a:p>
        </p:txBody>
      </p:sp>
      <p:pic>
        <p:nvPicPr>
          <p:cNvPr id="288" name="Google Shape;288;p56"/>
          <p:cNvPicPr preferRelativeResize="0"/>
          <p:nvPr/>
        </p:nvPicPr>
        <p:blipFill>
          <a:blip r:embed="rId7">
            <a:alphaModFix/>
          </a:blip>
          <a:stretch>
            <a:fillRect/>
          </a:stretch>
        </p:blipFill>
        <p:spPr>
          <a:xfrm>
            <a:off x="668275" y="2343150"/>
            <a:ext cx="3239651" cy="1295850"/>
          </a:xfrm>
          <a:prstGeom prst="rect">
            <a:avLst/>
          </a:prstGeom>
          <a:noFill/>
          <a:ln>
            <a:noFill/>
          </a:ln>
        </p:spPr>
      </p:pic>
      <p:grpSp>
        <p:nvGrpSpPr>
          <p:cNvPr id="289" name="Google Shape;289;p56"/>
          <p:cNvGrpSpPr/>
          <p:nvPr/>
        </p:nvGrpSpPr>
        <p:grpSpPr>
          <a:xfrm>
            <a:off x="4648201" y="557202"/>
            <a:ext cx="494267" cy="306176"/>
            <a:chOff x="550224" y="368620"/>
            <a:chExt cx="878229" cy="627539"/>
          </a:xfrm>
        </p:grpSpPr>
        <p:sp>
          <p:nvSpPr>
            <p:cNvPr id="290" name="Google Shape;290;p56"/>
            <p:cNvSpPr/>
            <p:nvPr/>
          </p:nvSpPr>
          <p:spPr>
            <a:xfrm>
              <a:off x="550224" y="368620"/>
              <a:ext cx="430805" cy="627539"/>
            </a:xfrm>
            <a:custGeom>
              <a:rect b="b" l="l" r="r" t="t"/>
              <a:pathLst>
                <a:path extrusionOk="0" h="297412" w="204173">
                  <a:moveTo>
                    <a:pt x="139600" y="3918"/>
                  </a:moveTo>
                  <a:cubicBezTo>
                    <a:pt x="98338" y="-8491"/>
                    <a:pt x="54708" y="9706"/>
                    <a:pt x="28442" y="42571"/>
                  </a:cubicBezTo>
                  <a:cubicBezTo>
                    <a:pt x="-1200" y="79689"/>
                    <a:pt x="-6483" y="131738"/>
                    <a:pt x="7088" y="176311"/>
                  </a:cubicBezTo>
                  <a:cubicBezTo>
                    <a:pt x="15375" y="203497"/>
                    <a:pt x="33244" y="222045"/>
                    <a:pt x="55322" y="238993"/>
                  </a:cubicBezTo>
                  <a:cubicBezTo>
                    <a:pt x="80842" y="258550"/>
                    <a:pt x="107305" y="276835"/>
                    <a:pt x="134360" y="294199"/>
                  </a:cubicBezTo>
                  <a:cubicBezTo>
                    <a:pt x="135671" y="295098"/>
                    <a:pt x="137291" y="295449"/>
                    <a:pt x="138855" y="295142"/>
                  </a:cubicBezTo>
                  <a:cubicBezTo>
                    <a:pt x="140391" y="296326"/>
                    <a:pt x="142213" y="297093"/>
                    <a:pt x="144138" y="297334"/>
                  </a:cubicBezTo>
                  <a:cubicBezTo>
                    <a:pt x="153237" y="298606"/>
                    <a:pt x="156855" y="283982"/>
                    <a:pt x="147295" y="282667"/>
                  </a:cubicBezTo>
                  <a:cubicBezTo>
                    <a:pt x="145827" y="282448"/>
                    <a:pt x="140981" y="260479"/>
                    <a:pt x="140148" y="257081"/>
                  </a:cubicBezTo>
                  <a:cubicBezTo>
                    <a:pt x="133825" y="231100"/>
                    <a:pt x="132067" y="204221"/>
                    <a:pt x="134952" y="177648"/>
                  </a:cubicBezTo>
                  <a:cubicBezTo>
                    <a:pt x="176609" y="182954"/>
                    <a:pt x="202633" y="143665"/>
                    <a:pt x="203883" y="105670"/>
                  </a:cubicBezTo>
                  <a:cubicBezTo>
                    <a:pt x="206974" y="59694"/>
                    <a:pt x="185444" y="17687"/>
                    <a:pt x="139600" y="3918"/>
                  </a:cubicBezTo>
                  <a:close/>
                  <a:moveTo>
                    <a:pt x="183054" y="133777"/>
                  </a:moveTo>
                  <a:cubicBezTo>
                    <a:pt x="174767" y="153268"/>
                    <a:pt x="153741" y="169383"/>
                    <a:pt x="131882" y="161709"/>
                  </a:cubicBezTo>
                  <a:cubicBezTo>
                    <a:pt x="129346" y="160810"/>
                    <a:pt x="126524" y="161336"/>
                    <a:pt x="124472" y="163068"/>
                  </a:cubicBezTo>
                  <a:cubicBezTo>
                    <a:pt x="123380" y="163770"/>
                    <a:pt x="122532" y="164800"/>
                    <a:pt x="122038" y="166006"/>
                  </a:cubicBezTo>
                  <a:cubicBezTo>
                    <a:pt x="121199" y="167475"/>
                    <a:pt x="120874" y="169185"/>
                    <a:pt x="121118" y="170852"/>
                  </a:cubicBezTo>
                  <a:cubicBezTo>
                    <a:pt x="116602" y="204944"/>
                    <a:pt x="119253" y="239629"/>
                    <a:pt x="128901" y="272647"/>
                  </a:cubicBezTo>
                  <a:cubicBezTo>
                    <a:pt x="113583" y="262540"/>
                    <a:pt x="98506" y="252082"/>
                    <a:pt x="83670" y="241229"/>
                  </a:cubicBezTo>
                  <a:cubicBezTo>
                    <a:pt x="67008" y="229039"/>
                    <a:pt x="48460" y="216783"/>
                    <a:pt x="35699" y="200274"/>
                  </a:cubicBezTo>
                  <a:cubicBezTo>
                    <a:pt x="-9706" y="138886"/>
                    <a:pt x="18840" y="27553"/>
                    <a:pt x="100223" y="15450"/>
                  </a:cubicBezTo>
                  <a:cubicBezTo>
                    <a:pt x="169505" y="7667"/>
                    <a:pt x="206601" y="72783"/>
                    <a:pt x="183054" y="133777"/>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91" name="Google Shape;291;p56"/>
            <p:cNvSpPr/>
            <p:nvPr/>
          </p:nvSpPr>
          <p:spPr>
            <a:xfrm>
              <a:off x="1007307" y="372376"/>
              <a:ext cx="421145" cy="613504"/>
            </a:xfrm>
            <a:custGeom>
              <a:rect b="b" l="l" r="r" t="t"/>
              <a:pathLst>
                <a:path extrusionOk="0" h="290760" w="199595">
                  <a:moveTo>
                    <a:pt x="136439" y="3825"/>
                  </a:moveTo>
                  <a:cubicBezTo>
                    <a:pt x="96098" y="-8299"/>
                    <a:pt x="53476" y="9504"/>
                    <a:pt x="27803" y="41623"/>
                  </a:cubicBezTo>
                  <a:cubicBezTo>
                    <a:pt x="-1182" y="77908"/>
                    <a:pt x="-6334" y="128751"/>
                    <a:pt x="6930" y="172359"/>
                  </a:cubicBezTo>
                  <a:cubicBezTo>
                    <a:pt x="15021" y="198932"/>
                    <a:pt x="32494" y="217063"/>
                    <a:pt x="54090" y="233616"/>
                  </a:cubicBezTo>
                  <a:cubicBezTo>
                    <a:pt x="79040" y="252735"/>
                    <a:pt x="104911" y="270603"/>
                    <a:pt x="131352" y="287573"/>
                  </a:cubicBezTo>
                  <a:cubicBezTo>
                    <a:pt x="132626" y="288472"/>
                    <a:pt x="134211" y="288801"/>
                    <a:pt x="135737" y="288494"/>
                  </a:cubicBezTo>
                  <a:cubicBezTo>
                    <a:pt x="137241" y="289678"/>
                    <a:pt x="139037" y="290423"/>
                    <a:pt x="140933" y="290686"/>
                  </a:cubicBezTo>
                  <a:cubicBezTo>
                    <a:pt x="149813" y="291914"/>
                    <a:pt x="153343" y="277641"/>
                    <a:pt x="144003" y="276347"/>
                  </a:cubicBezTo>
                  <a:cubicBezTo>
                    <a:pt x="142556" y="276150"/>
                    <a:pt x="137842" y="254664"/>
                    <a:pt x="137009" y="251332"/>
                  </a:cubicBezTo>
                  <a:cubicBezTo>
                    <a:pt x="130839" y="225943"/>
                    <a:pt x="129125" y="199677"/>
                    <a:pt x="131944" y="173697"/>
                  </a:cubicBezTo>
                  <a:cubicBezTo>
                    <a:pt x="172768" y="178893"/>
                    <a:pt x="198091" y="140481"/>
                    <a:pt x="199318" y="103341"/>
                  </a:cubicBezTo>
                  <a:cubicBezTo>
                    <a:pt x="202300" y="58352"/>
                    <a:pt x="181253" y="17287"/>
                    <a:pt x="136439" y="3825"/>
                  </a:cubicBezTo>
                  <a:close/>
                  <a:moveTo>
                    <a:pt x="178907" y="130768"/>
                  </a:moveTo>
                  <a:cubicBezTo>
                    <a:pt x="170794" y="149799"/>
                    <a:pt x="150251" y="165541"/>
                    <a:pt x="128897" y="158042"/>
                  </a:cubicBezTo>
                  <a:cubicBezTo>
                    <a:pt x="126417" y="157187"/>
                    <a:pt x="123670" y="157692"/>
                    <a:pt x="121662" y="159380"/>
                  </a:cubicBezTo>
                  <a:cubicBezTo>
                    <a:pt x="120592" y="160082"/>
                    <a:pt x="119756" y="161068"/>
                    <a:pt x="119272" y="162252"/>
                  </a:cubicBezTo>
                  <a:cubicBezTo>
                    <a:pt x="118458" y="163699"/>
                    <a:pt x="118143" y="165343"/>
                    <a:pt x="118373" y="166988"/>
                  </a:cubicBezTo>
                  <a:cubicBezTo>
                    <a:pt x="113973" y="200335"/>
                    <a:pt x="116571" y="234230"/>
                    <a:pt x="126003" y="266503"/>
                  </a:cubicBezTo>
                  <a:cubicBezTo>
                    <a:pt x="111006" y="256615"/>
                    <a:pt x="96266" y="246399"/>
                    <a:pt x="81781" y="235809"/>
                  </a:cubicBezTo>
                  <a:cubicBezTo>
                    <a:pt x="65491" y="223882"/>
                    <a:pt x="47359" y="211911"/>
                    <a:pt x="34884" y="195775"/>
                  </a:cubicBezTo>
                  <a:cubicBezTo>
                    <a:pt x="-9491" y="135855"/>
                    <a:pt x="18419" y="26955"/>
                    <a:pt x="97961" y="15116"/>
                  </a:cubicBezTo>
                  <a:cubicBezTo>
                    <a:pt x="165664" y="7508"/>
                    <a:pt x="202015" y="71133"/>
                    <a:pt x="178907" y="130768"/>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92" name="Google Shape;292;p56"/>
            <p:cNvSpPr/>
            <p:nvPr/>
          </p:nvSpPr>
          <p:spPr>
            <a:xfrm>
              <a:off x="1305031" y="475050"/>
              <a:ext cx="59409" cy="175613"/>
            </a:xfrm>
            <a:custGeom>
              <a:rect b="b" l="l" r="r" t="t"/>
              <a:pathLst>
                <a:path extrusionOk="0" h="83229" w="28156">
                  <a:moveTo>
                    <a:pt x="12001" y="2074"/>
                  </a:moveTo>
                  <a:cubicBezTo>
                    <a:pt x="5687" y="-4723"/>
                    <a:pt x="-4289" y="6788"/>
                    <a:pt x="2004" y="13584"/>
                  </a:cubicBezTo>
                  <a:cubicBezTo>
                    <a:pt x="17298" y="29699"/>
                    <a:pt x="17395" y="54956"/>
                    <a:pt x="2223" y="71180"/>
                  </a:cubicBezTo>
                  <a:cubicBezTo>
                    <a:pt x="-4354" y="78459"/>
                    <a:pt x="6608" y="87887"/>
                    <a:pt x="13054" y="80608"/>
                  </a:cubicBezTo>
                  <a:cubicBezTo>
                    <a:pt x="33750" y="57455"/>
                    <a:pt x="32961" y="24678"/>
                    <a:pt x="12001" y="2074"/>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93" name="Google Shape;293;p56"/>
            <p:cNvSpPr/>
            <p:nvPr/>
          </p:nvSpPr>
          <p:spPr>
            <a:xfrm>
              <a:off x="1260832" y="642594"/>
              <a:ext cx="30076" cy="31226"/>
            </a:xfrm>
            <a:custGeom>
              <a:rect b="b" l="l" r="r" t="t"/>
              <a:pathLst>
                <a:path extrusionOk="0" h="14799" w="14254">
                  <a:moveTo>
                    <a:pt x="6816" y="0"/>
                  </a:moveTo>
                  <a:cubicBezTo>
                    <a:pt x="-2458" y="0"/>
                    <a:pt x="-2283" y="14799"/>
                    <a:pt x="7430" y="14799"/>
                  </a:cubicBezTo>
                  <a:cubicBezTo>
                    <a:pt x="16726" y="14799"/>
                    <a:pt x="16529" y="0"/>
                    <a:pt x="6816" y="0"/>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294" name="Google Shape;294;p56"/>
            <p:cNvSpPr/>
            <p:nvPr/>
          </p:nvSpPr>
          <p:spPr>
            <a:xfrm>
              <a:off x="611671" y="601479"/>
              <a:ext cx="103968" cy="202921"/>
            </a:xfrm>
            <a:custGeom>
              <a:rect b="b" l="l" r="r" t="t"/>
              <a:pathLst>
                <a:path extrusionOk="0" h="96171" w="49274">
                  <a:moveTo>
                    <a:pt x="46778" y="83022"/>
                  </a:moveTo>
                  <a:cubicBezTo>
                    <a:pt x="27791" y="67456"/>
                    <a:pt x="9199" y="33057"/>
                    <a:pt x="16281" y="8194"/>
                  </a:cubicBezTo>
                  <a:cubicBezTo>
                    <a:pt x="18978" y="-1277"/>
                    <a:pt x="4442" y="-3163"/>
                    <a:pt x="1877" y="5848"/>
                  </a:cubicBezTo>
                  <a:cubicBezTo>
                    <a:pt x="-2947" y="22796"/>
                    <a:pt x="2271" y="39436"/>
                    <a:pt x="9112" y="55091"/>
                  </a:cubicBezTo>
                  <a:cubicBezTo>
                    <a:pt x="15689" y="70153"/>
                    <a:pt x="23933" y="83965"/>
                    <a:pt x="36802" y="94555"/>
                  </a:cubicBezTo>
                  <a:cubicBezTo>
                    <a:pt x="43994" y="100409"/>
                    <a:pt x="53991" y="88920"/>
                    <a:pt x="46778" y="83022"/>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8" name="Shape 298"/>
        <p:cNvGrpSpPr/>
        <p:nvPr/>
      </p:nvGrpSpPr>
      <p:grpSpPr>
        <a:xfrm>
          <a:off x="0" y="0"/>
          <a:ext cx="0" cy="0"/>
          <a:chOff x="0" y="0"/>
          <a:chExt cx="0" cy="0"/>
        </a:xfrm>
      </p:grpSpPr>
      <p:sp>
        <p:nvSpPr>
          <p:cNvPr id="299" name="Google Shape;299;p57"/>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250"/>
              <a:t>Open Access is </a:t>
            </a:r>
            <a:r>
              <a:rPr b="1" lang="en" sz="2250"/>
              <a:t>implemented</a:t>
            </a:r>
            <a:r>
              <a:rPr b="1" lang="en" sz="2250"/>
              <a:t> in different ways</a:t>
            </a:r>
            <a:endParaRPr b="1" sz="2250"/>
          </a:p>
        </p:txBody>
      </p:sp>
      <p:pic>
        <p:nvPicPr>
          <p:cNvPr id="300" name="Google Shape;300;p57"/>
          <p:cNvPicPr preferRelativeResize="0"/>
          <p:nvPr/>
        </p:nvPicPr>
        <p:blipFill rotWithShape="1">
          <a:blip r:embed="rId3">
            <a:alphaModFix/>
          </a:blip>
          <a:srcRect b="0" l="1739" r="0" t="0"/>
          <a:stretch/>
        </p:blipFill>
        <p:spPr>
          <a:xfrm>
            <a:off x="1588325" y="865325"/>
            <a:ext cx="5967350" cy="3973375"/>
          </a:xfrm>
          <a:prstGeom prst="rect">
            <a:avLst/>
          </a:prstGeom>
          <a:noFill/>
          <a:ln>
            <a:noFill/>
          </a:ln>
          <a:effectLst>
            <a:outerShdw blurRad="57150" rotWithShape="0" algn="bl" dir="5400000" dist="19050">
              <a:srgbClr val="000000">
                <a:alpha val="50000"/>
              </a:srgbClr>
            </a:outerShdw>
          </a:effectLst>
        </p:spPr>
      </p:pic>
      <p:sp>
        <p:nvSpPr>
          <p:cNvPr id="301" name="Google Shape;301;p57"/>
          <p:cNvSpPr txBox="1"/>
          <p:nvPr/>
        </p:nvSpPr>
        <p:spPr>
          <a:xfrm>
            <a:off x="1750800" y="4500000"/>
            <a:ext cx="56424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latin typeface="IBM Plex Sans"/>
                <a:ea typeface="IBM Plex Sans"/>
                <a:cs typeface="IBM Plex Sans"/>
                <a:sym typeface="IBM Plex Sans"/>
              </a:rPr>
              <a:t>Source: </a:t>
            </a:r>
            <a:r>
              <a:rPr lang="en" sz="1000" u="sng">
                <a:solidFill>
                  <a:schemeClr val="hlink"/>
                </a:solidFill>
                <a:latin typeface="IBM Plex Sans"/>
                <a:ea typeface="IBM Plex Sans"/>
                <a:cs typeface="IBM Plex Sans"/>
                <a:sym typeface="IBM Plex Sans"/>
                <a:hlinkClick r:id="rId4"/>
              </a:rPr>
              <a:t>https://bibliotecadigitale.cab.unipd.it/en/digital-library/about-publishing/open-access</a:t>
            </a:r>
            <a:endParaRPr sz="1000">
              <a:latin typeface="IBM Plex Sans"/>
              <a:ea typeface="IBM Plex Sans"/>
              <a:cs typeface="IBM Plex Sans"/>
              <a:sym typeface="IBM Plex Sans"/>
            </a:endParaRPr>
          </a:p>
        </p:txBody>
      </p:sp>
      <p:sp>
        <p:nvSpPr>
          <p:cNvPr id="302" name="Google Shape;302;p57"/>
          <p:cNvSpPr/>
          <p:nvPr/>
        </p:nvSpPr>
        <p:spPr>
          <a:xfrm>
            <a:off x="2049325" y="894775"/>
            <a:ext cx="2174700" cy="37233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sp>
        <p:nvSpPr>
          <p:cNvPr id="303" name="Google Shape;303;p57"/>
          <p:cNvSpPr/>
          <p:nvPr/>
        </p:nvSpPr>
        <p:spPr>
          <a:xfrm>
            <a:off x="5261275" y="941350"/>
            <a:ext cx="2174700" cy="3493200"/>
          </a:xfrm>
          <a:prstGeom prst="rect">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7" name="Shape 307"/>
        <p:cNvGrpSpPr/>
        <p:nvPr/>
      </p:nvGrpSpPr>
      <p:grpSpPr>
        <a:xfrm>
          <a:off x="0" y="0"/>
          <a:ext cx="0" cy="0"/>
          <a:chOff x="0" y="0"/>
          <a:chExt cx="0" cy="0"/>
        </a:xfrm>
      </p:grpSpPr>
      <p:sp>
        <p:nvSpPr>
          <p:cNvPr id="308" name="Google Shape;308;p58"/>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250"/>
              <a:t>Open Access is implemented in different ways</a:t>
            </a:r>
            <a:endParaRPr b="1" sz="2250"/>
          </a:p>
        </p:txBody>
      </p:sp>
      <p:pic>
        <p:nvPicPr>
          <p:cNvPr id="309" name="Google Shape;309;p58"/>
          <p:cNvPicPr preferRelativeResize="0"/>
          <p:nvPr/>
        </p:nvPicPr>
        <p:blipFill rotWithShape="1">
          <a:blip r:embed="rId3">
            <a:alphaModFix/>
          </a:blip>
          <a:srcRect b="0" l="1739" r="0" t="0"/>
          <a:stretch/>
        </p:blipFill>
        <p:spPr>
          <a:xfrm>
            <a:off x="1588325" y="865325"/>
            <a:ext cx="5967350" cy="3973375"/>
          </a:xfrm>
          <a:prstGeom prst="rect">
            <a:avLst/>
          </a:prstGeom>
          <a:noFill/>
          <a:ln>
            <a:noFill/>
          </a:ln>
          <a:effectLst>
            <a:outerShdw blurRad="57150" rotWithShape="0" algn="bl" dir="5400000" dist="19050">
              <a:srgbClr val="000000">
                <a:alpha val="50000"/>
              </a:srgbClr>
            </a:outerShdw>
          </a:effectLst>
        </p:spPr>
      </p:pic>
      <p:sp>
        <p:nvSpPr>
          <p:cNvPr id="310" name="Google Shape;310;p58"/>
          <p:cNvSpPr txBox="1"/>
          <p:nvPr/>
        </p:nvSpPr>
        <p:spPr>
          <a:xfrm>
            <a:off x="1750800" y="4500000"/>
            <a:ext cx="56424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latin typeface="IBM Plex Sans"/>
                <a:ea typeface="IBM Plex Sans"/>
                <a:cs typeface="IBM Plex Sans"/>
                <a:sym typeface="IBM Plex Sans"/>
              </a:rPr>
              <a:t>Source: </a:t>
            </a:r>
            <a:r>
              <a:rPr lang="en" sz="1000" u="sng">
                <a:solidFill>
                  <a:schemeClr val="hlink"/>
                </a:solidFill>
                <a:latin typeface="IBM Plex Sans"/>
                <a:ea typeface="IBM Plex Sans"/>
                <a:cs typeface="IBM Plex Sans"/>
                <a:sym typeface="IBM Plex Sans"/>
                <a:hlinkClick r:id="rId4"/>
              </a:rPr>
              <a:t>https://bibliotecadigitale.cab.unipd.it/en/digital-library/about-publishing/open-access</a:t>
            </a:r>
            <a:endParaRPr sz="1000">
              <a:latin typeface="IBM Plex Sans"/>
              <a:ea typeface="IBM Plex Sans"/>
              <a:cs typeface="IBM Plex Sans"/>
              <a:sym typeface="IBM Plex Sans"/>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314" name="Shape 314"/>
        <p:cNvGrpSpPr/>
        <p:nvPr/>
      </p:nvGrpSpPr>
      <p:grpSpPr>
        <a:xfrm>
          <a:off x="0" y="0"/>
          <a:ext cx="0" cy="0"/>
          <a:chOff x="0" y="0"/>
          <a:chExt cx="0" cy="0"/>
        </a:xfrm>
      </p:grpSpPr>
      <p:sp>
        <p:nvSpPr>
          <p:cNvPr id="315" name="Google Shape;315;p59"/>
          <p:cNvSpPr txBox="1"/>
          <p:nvPr>
            <p:ph type="title"/>
          </p:nvPr>
        </p:nvSpPr>
        <p:spPr>
          <a:xfrm>
            <a:off x="311700" y="379216"/>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Useful Tools to detect Open Access policy in journals</a:t>
            </a:r>
            <a:endParaRPr b="1" sz="2200"/>
          </a:p>
        </p:txBody>
      </p:sp>
      <p:sp>
        <p:nvSpPr>
          <p:cNvPr id="316" name="Google Shape;316;p59"/>
          <p:cNvSpPr txBox="1"/>
          <p:nvPr>
            <p:ph idx="1" type="body"/>
          </p:nvPr>
        </p:nvSpPr>
        <p:spPr>
          <a:xfrm>
            <a:off x="311700" y="1096287"/>
            <a:ext cx="8520600" cy="3416400"/>
          </a:xfrm>
          <a:prstGeom prst="rect">
            <a:avLst/>
          </a:prstGeom>
        </p:spPr>
        <p:txBody>
          <a:bodyPr anchorCtr="0" anchor="t" bIns="91425" lIns="91425" spcFirstLastPara="1" rIns="91425" wrap="square" tIns="91425">
            <a:normAutofit lnSpcReduction="20000"/>
          </a:bodyPr>
          <a:lstStyle/>
          <a:p>
            <a:pPr indent="-330200" lvl="0" marL="457200" rtl="0" algn="l">
              <a:lnSpc>
                <a:spcPct val="100000"/>
              </a:lnSpc>
              <a:spcBef>
                <a:spcPts val="0"/>
              </a:spcBef>
              <a:spcAft>
                <a:spcPts val="0"/>
              </a:spcAft>
              <a:buSzPts val="1600"/>
              <a:buFont typeface="IBM Plex Sans"/>
              <a:buChar char="●"/>
            </a:pPr>
            <a:r>
              <a:rPr lang="en" sz="1600"/>
              <a:t>The </a:t>
            </a:r>
            <a:r>
              <a:rPr lang="en" sz="1600" u="sng">
                <a:solidFill>
                  <a:schemeClr val="accent1"/>
                </a:solidFill>
                <a:hlinkClick r:id="rId3">
                  <a:extLst>
                    <a:ext uri="{A12FA001-AC4F-418D-AE19-62706E023703}">
                      <ahyp:hlinkClr val="tx"/>
                    </a:ext>
                  </a:extLst>
                </a:hlinkClick>
              </a:rPr>
              <a:t>Directory of Open Access Journals (DOAJ)</a:t>
            </a:r>
            <a:r>
              <a:rPr lang="en" sz="1600"/>
              <a:t> is a website that hosts a community-curated list of open access journals</a:t>
            </a:r>
            <a:endParaRPr/>
          </a:p>
          <a:p>
            <a:pPr indent="-330200" lvl="0" marL="457200" rtl="0" algn="l">
              <a:spcBef>
                <a:spcPts val="1200"/>
              </a:spcBef>
              <a:spcAft>
                <a:spcPts val="0"/>
              </a:spcAft>
              <a:buSzPts val="1600"/>
              <a:buFont typeface="IBM Plex Sans"/>
              <a:buChar char="●"/>
            </a:pPr>
            <a:r>
              <a:rPr lang="en" sz="1600"/>
              <a:t>Via the </a:t>
            </a:r>
            <a:r>
              <a:rPr lang="en" sz="1600" u="sng">
                <a:solidFill>
                  <a:schemeClr val="hlink"/>
                </a:solidFill>
                <a:hlinkClick r:id="rId4"/>
              </a:rPr>
              <a:t>Open Policy Finder</a:t>
            </a:r>
            <a:r>
              <a:rPr lang="en" sz="1600"/>
              <a:t> (formerly SHERPA/RoMEO and SHERPA/Juliet) anyone can access information </a:t>
            </a:r>
            <a:r>
              <a:rPr lang="en" sz="1600"/>
              <a:t>on self-archiving policies of publishers, journals, and funders</a:t>
            </a:r>
            <a:endParaRPr sz="1600"/>
          </a:p>
          <a:p>
            <a:pPr indent="-330200" lvl="0" marL="457200" rtl="0" algn="l">
              <a:spcBef>
                <a:spcPts val="1000"/>
              </a:spcBef>
              <a:spcAft>
                <a:spcPts val="0"/>
              </a:spcAft>
              <a:buSzPts val="1600"/>
              <a:buFont typeface="IBM Plex Sans"/>
              <a:buChar char="●"/>
            </a:pPr>
            <a:r>
              <a:rPr lang="en" sz="1600" u="sng">
                <a:solidFill>
                  <a:schemeClr val="hlink"/>
                </a:solidFill>
                <a:hlinkClick r:id="rId5"/>
              </a:rPr>
              <a:t>ShareYourPapers</a:t>
            </a:r>
            <a:r>
              <a:rPr lang="en" sz="1600"/>
              <a:t> (</a:t>
            </a:r>
            <a:r>
              <a:rPr lang="en" sz="1600" u="sng">
                <a:solidFill>
                  <a:schemeClr val="hlink"/>
                </a:solidFill>
                <a:hlinkClick r:id="rId6"/>
              </a:rPr>
              <a:t>OA.Works</a:t>
            </a:r>
            <a:r>
              <a:rPr lang="en" sz="1600"/>
              <a:t>) is a tool with which authors can check which versions of their document can be shared open access</a:t>
            </a:r>
            <a:endParaRPr sz="1600"/>
          </a:p>
          <a:p>
            <a:pPr indent="-330200" lvl="0" marL="457200" rtl="0" algn="l">
              <a:spcBef>
                <a:spcPts val="1000"/>
              </a:spcBef>
              <a:spcAft>
                <a:spcPts val="0"/>
              </a:spcAft>
              <a:buSzPts val="1600"/>
              <a:buFont typeface="IBM Plex Sans"/>
              <a:buChar char="●"/>
            </a:pPr>
            <a:r>
              <a:rPr lang="en" sz="1600" u="sng">
                <a:solidFill>
                  <a:schemeClr val="hlink"/>
                </a:solidFill>
                <a:hlinkClick r:id="rId7"/>
              </a:rPr>
              <a:t>Unpaywall</a:t>
            </a:r>
            <a:r>
              <a:rPr lang="en" sz="1600"/>
              <a:t>,</a:t>
            </a:r>
            <a:r>
              <a:rPr lang="en" sz="1600">
                <a:uFill>
                  <a:noFill/>
                </a:uFill>
                <a:hlinkClick r:id="rId8"/>
              </a:rPr>
              <a:t> </a:t>
            </a:r>
            <a:r>
              <a:rPr lang="en" sz="1600" u="sng">
                <a:solidFill>
                  <a:schemeClr val="hlink"/>
                </a:solidFill>
                <a:hlinkClick r:id="rId9"/>
              </a:rPr>
              <a:t>Dissemin</a:t>
            </a:r>
            <a:r>
              <a:rPr lang="en" sz="1600"/>
              <a:t> (shutting down on Jan 1, 2025) and</a:t>
            </a:r>
            <a:r>
              <a:rPr lang="en" sz="1600">
                <a:uFill>
                  <a:noFill/>
                </a:uFill>
                <a:hlinkClick r:id="rId10"/>
              </a:rPr>
              <a:t> </a:t>
            </a:r>
            <a:r>
              <a:rPr lang="en" sz="1600" u="sng">
                <a:solidFill>
                  <a:schemeClr val="hlink"/>
                </a:solidFill>
                <a:hlinkClick r:id="rId11"/>
              </a:rPr>
              <a:t>Open Access Button</a:t>
            </a:r>
            <a:r>
              <a:rPr lang="en" sz="1600"/>
              <a:t> tools to help authors and readers find Green Open Access routes/contents available in preprint, postprint, and institutional servers</a:t>
            </a:r>
            <a:endParaRPr sz="1600"/>
          </a:p>
          <a:p>
            <a:pPr indent="-330200" lvl="0" marL="457200" rtl="0" algn="l">
              <a:spcBef>
                <a:spcPts val="1200"/>
              </a:spcBef>
              <a:spcAft>
                <a:spcPts val="1000"/>
              </a:spcAft>
              <a:buSzPts val="1600"/>
              <a:buFont typeface="IBM Plex Sans"/>
              <a:buChar char="●"/>
            </a:pPr>
            <a:r>
              <a:rPr lang="en" sz="1600"/>
              <a:t>The</a:t>
            </a:r>
            <a:r>
              <a:rPr lang="en" sz="1600">
                <a:uFill>
                  <a:noFill/>
                </a:uFill>
                <a:hlinkClick r:id="rId12"/>
              </a:rPr>
              <a:t> </a:t>
            </a:r>
            <a:r>
              <a:rPr lang="en" sz="1600" u="sng">
                <a:solidFill>
                  <a:schemeClr val="hlink"/>
                </a:solidFill>
                <a:hlinkClick r:id="rId13"/>
              </a:rPr>
              <a:t>Journal Checker Tool</a:t>
            </a:r>
            <a:r>
              <a:rPr lang="en" sz="1600"/>
              <a:t> is a tool provided by</a:t>
            </a:r>
            <a:r>
              <a:rPr lang="en" sz="1600">
                <a:uFill>
                  <a:noFill/>
                </a:uFill>
                <a:hlinkClick r:id="rId14"/>
              </a:rPr>
              <a:t> </a:t>
            </a:r>
            <a:r>
              <a:rPr lang="en" sz="1600" u="sng">
                <a:solidFill>
                  <a:schemeClr val="hlink"/>
                </a:solidFill>
                <a:hlinkClick r:id="rId15"/>
              </a:rPr>
              <a:t>Plan S</a:t>
            </a:r>
            <a:r>
              <a:rPr lang="en" sz="1600"/>
              <a:t> to verify journals against the open requirements requested by funders</a:t>
            </a:r>
            <a:endParaRPr sz="1600"/>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pic>
        <p:nvPicPr>
          <p:cNvPr id="321" name="Google Shape;321;p60"/>
          <p:cNvPicPr preferRelativeResize="0"/>
          <p:nvPr/>
        </p:nvPicPr>
        <p:blipFill>
          <a:blip r:embed="rId3">
            <a:alphaModFix/>
          </a:blip>
          <a:stretch>
            <a:fillRect/>
          </a:stretch>
        </p:blipFill>
        <p:spPr>
          <a:xfrm>
            <a:off x="342375" y="852263"/>
            <a:ext cx="8459249" cy="3795925"/>
          </a:xfrm>
          <a:prstGeom prst="rect">
            <a:avLst/>
          </a:prstGeom>
          <a:noFill/>
          <a:ln>
            <a:noFill/>
          </a:ln>
          <a:effectLst>
            <a:outerShdw blurRad="57150" rotWithShape="0" algn="bl" dir="5400000" dist="19050">
              <a:srgbClr val="000000">
                <a:alpha val="50000"/>
              </a:srgbClr>
            </a:outerShdw>
          </a:effectLst>
        </p:spPr>
      </p:pic>
      <p:sp>
        <p:nvSpPr>
          <p:cNvPr id="322" name="Google Shape;322;p60"/>
          <p:cNvSpPr txBox="1"/>
          <p:nvPr/>
        </p:nvSpPr>
        <p:spPr>
          <a:xfrm>
            <a:off x="3671700" y="4673775"/>
            <a:ext cx="18006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u="sng">
                <a:solidFill>
                  <a:schemeClr val="hlink"/>
                </a:solidFill>
                <a:latin typeface="IBM Plex Sans"/>
                <a:ea typeface="IBM Plex Sans"/>
                <a:cs typeface="IBM Plex Sans"/>
                <a:sym typeface="IBM Plex Sans"/>
                <a:hlinkClick r:id="rId4"/>
              </a:rPr>
              <a:t>https://doaj.org</a:t>
            </a:r>
            <a:r>
              <a:rPr lang="en">
                <a:solidFill>
                  <a:schemeClr val="dk1"/>
                </a:solidFill>
                <a:latin typeface="IBM Plex Sans"/>
                <a:ea typeface="IBM Plex Sans"/>
                <a:cs typeface="IBM Plex Sans"/>
                <a:sym typeface="IBM Plex Sans"/>
              </a:rPr>
              <a:t> </a:t>
            </a:r>
            <a:endParaRPr>
              <a:solidFill>
                <a:schemeClr val="dk1"/>
              </a:solidFill>
              <a:latin typeface="IBM Plex Sans"/>
              <a:ea typeface="IBM Plex Sans"/>
              <a:cs typeface="IBM Plex Sans"/>
              <a:sym typeface="IBM Plex Sans"/>
            </a:endParaRPr>
          </a:p>
        </p:txBody>
      </p:sp>
      <p:sp>
        <p:nvSpPr>
          <p:cNvPr id="323" name="Google Shape;323;p60"/>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Is the journal I want to publish Open Access?</a:t>
            </a:r>
            <a:endParaRPr b="1" sz="2200"/>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61"/>
          <p:cNvSpPr txBox="1"/>
          <p:nvPr>
            <p:ph type="title"/>
          </p:nvPr>
        </p:nvSpPr>
        <p:spPr>
          <a:xfrm>
            <a:off x="311700" y="448761"/>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Learning about Open Access Policy specific to a journal</a:t>
            </a:r>
            <a:endParaRPr b="1" sz="2200"/>
          </a:p>
        </p:txBody>
      </p:sp>
      <p:sp>
        <p:nvSpPr>
          <p:cNvPr id="329" name="Google Shape;329;p61"/>
          <p:cNvSpPr txBox="1"/>
          <p:nvPr>
            <p:ph idx="1" type="body"/>
          </p:nvPr>
        </p:nvSpPr>
        <p:spPr>
          <a:xfrm>
            <a:off x="311700" y="1488400"/>
            <a:ext cx="8520600" cy="3118200"/>
          </a:xfrm>
          <a:prstGeom prst="rect">
            <a:avLst/>
          </a:prstGeom>
        </p:spPr>
        <p:txBody>
          <a:bodyPr anchorCtr="0" anchor="t" bIns="91425" lIns="91425" spcFirstLastPara="1" rIns="91425" wrap="square" tIns="91425">
            <a:normAutofit/>
          </a:bodyPr>
          <a:lstStyle/>
          <a:p>
            <a:pPr indent="-330200" lvl="0" marL="457200" rtl="0" algn="l">
              <a:spcBef>
                <a:spcPts val="1200"/>
              </a:spcBef>
              <a:spcAft>
                <a:spcPts val="0"/>
              </a:spcAft>
              <a:buSzPts val="1600"/>
              <a:buFont typeface="IBM Plex Sans"/>
              <a:buChar char="●"/>
            </a:pPr>
            <a:r>
              <a:rPr lang="en" sz="1600"/>
              <a:t>Navigate to the</a:t>
            </a:r>
            <a:r>
              <a:rPr lang="en" sz="1600">
                <a:uFill>
                  <a:noFill/>
                </a:uFill>
                <a:hlinkClick r:id="rId3"/>
              </a:rPr>
              <a:t> </a:t>
            </a:r>
            <a:r>
              <a:rPr lang="en" sz="1600" u="sng">
                <a:solidFill>
                  <a:schemeClr val="hlink"/>
                </a:solidFill>
                <a:hlinkClick r:id="rId4"/>
              </a:rPr>
              <a:t>DOAJ website</a:t>
            </a:r>
            <a:r>
              <a:rPr lang="en" sz="1600"/>
              <a:t>.</a:t>
            </a:r>
            <a:endParaRPr sz="1600"/>
          </a:p>
          <a:p>
            <a:pPr indent="-330200" lvl="0" marL="457200" rtl="0" algn="l">
              <a:spcBef>
                <a:spcPts val="1000"/>
              </a:spcBef>
              <a:spcAft>
                <a:spcPts val="0"/>
              </a:spcAft>
              <a:buSzPts val="1600"/>
              <a:buFont typeface="IBM Plex Sans"/>
              <a:buChar char="●"/>
            </a:pPr>
            <a:r>
              <a:rPr lang="en" sz="1600"/>
              <a:t>Type in the name of one of the following journals in the search box, and then click on the yellow "SEARCH" button.</a:t>
            </a:r>
            <a:endParaRPr sz="1600"/>
          </a:p>
          <a:p>
            <a:pPr indent="-330200" lvl="1" marL="914400" rtl="0" algn="l">
              <a:spcBef>
                <a:spcPts val="1000"/>
              </a:spcBef>
              <a:spcAft>
                <a:spcPts val="0"/>
              </a:spcAft>
              <a:buSzPts val="1600"/>
              <a:buFont typeface="IBM Plex Sans"/>
              <a:buChar char="○"/>
            </a:pPr>
            <a:r>
              <a:rPr b="1" lang="en" sz="1600"/>
              <a:t>Pan-African Journal of Health and Environmental Science </a:t>
            </a:r>
            <a:r>
              <a:rPr lang="en" sz="1600"/>
              <a:t>(</a:t>
            </a:r>
            <a:r>
              <a:rPr lang="en" sz="1600" u="sng">
                <a:solidFill>
                  <a:schemeClr val="hlink"/>
                </a:solidFill>
                <a:hlinkClick r:id="rId5"/>
              </a:rPr>
              <a:t>https://doaj.org/toc/2789-620X</a:t>
            </a:r>
            <a:r>
              <a:rPr lang="en" sz="1600"/>
              <a:t>) </a:t>
            </a:r>
            <a:endParaRPr sz="1600"/>
          </a:p>
          <a:p>
            <a:pPr indent="-330200" lvl="1" marL="914400" rtl="0" algn="l">
              <a:spcBef>
                <a:spcPts val="0"/>
              </a:spcBef>
              <a:spcAft>
                <a:spcPts val="0"/>
              </a:spcAft>
              <a:buSzPts val="1600"/>
              <a:buFont typeface="IBM Plex Sans"/>
              <a:buChar char="○"/>
            </a:pPr>
            <a:r>
              <a:rPr b="1" lang="en" sz="1600"/>
              <a:t>Global Bioethics </a:t>
            </a:r>
            <a:r>
              <a:rPr lang="en" sz="1600"/>
              <a:t>(</a:t>
            </a:r>
            <a:r>
              <a:rPr lang="en" sz="1600" u="sng">
                <a:solidFill>
                  <a:schemeClr val="hlink"/>
                </a:solidFill>
                <a:hlinkClick r:id="rId6"/>
              </a:rPr>
              <a:t>https://doaj.org/toc/1591-7398</a:t>
            </a:r>
            <a:r>
              <a:rPr lang="en" sz="1600"/>
              <a:t>)</a:t>
            </a:r>
            <a:endParaRPr b="1" sz="1600"/>
          </a:p>
          <a:p>
            <a:pPr indent="-330200" lvl="1" marL="914400" rtl="0" algn="l">
              <a:spcBef>
                <a:spcPts val="0"/>
              </a:spcBef>
              <a:spcAft>
                <a:spcPts val="0"/>
              </a:spcAft>
              <a:buSzPts val="1600"/>
              <a:buFont typeface="Arial"/>
              <a:buChar char="○"/>
            </a:pPr>
            <a:r>
              <a:rPr b="1" lang="en" sz="1600"/>
              <a:t>South African Journal of Bioethics and Law </a:t>
            </a:r>
            <a:r>
              <a:rPr lang="en" sz="1600"/>
              <a:t>(</a:t>
            </a:r>
            <a:r>
              <a:rPr lang="en" sz="1600" u="sng">
                <a:solidFill>
                  <a:schemeClr val="hlink"/>
                </a:solidFill>
                <a:hlinkClick r:id="rId7"/>
              </a:rPr>
              <a:t>https://doaj.org/toc/1999-7639</a:t>
            </a:r>
            <a:r>
              <a:rPr lang="en" sz="1600"/>
              <a:t>) </a:t>
            </a:r>
            <a:endParaRPr sz="1600"/>
          </a:p>
          <a:p>
            <a:pPr indent="-330200" lvl="0" marL="457200" rtl="0" algn="l">
              <a:spcBef>
                <a:spcPts val="1000"/>
              </a:spcBef>
              <a:spcAft>
                <a:spcPts val="0"/>
              </a:spcAft>
              <a:buSzPts val="1600"/>
              <a:buFont typeface="Arial"/>
              <a:buChar char="●"/>
            </a:pPr>
            <a:r>
              <a:rPr lang="en" sz="1600"/>
              <a:t>The search results may show more than one match. Select the desired journal within the search results by clicking on the journal name. What do you notice?</a:t>
            </a:r>
            <a:endParaRPr sz="1600"/>
          </a:p>
        </p:txBody>
      </p:sp>
      <p:sp>
        <p:nvSpPr>
          <p:cNvPr id="330" name="Google Shape;330;p61"/>
          <p:cNvSpPr txBox="1"/>
          <p:nvPr/>
        </p:nvSpPr>
        <p:spPr>
          <a:xfrm>
            <a:off x="370700" y="1067776"/>
            <a:ext cx="79698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E4002C"/>
                </a:solidFill>
                <a:latin typeface="IBM Plex Sans"/>
                <a:ea typeface="IBM Plex Sans"/>
                <a:cs typeface="IBM Plex Sans"/>
                <a:sym typeface="IBM Plex Sans"/>
              </a:rPr>
              <a:t>**We are not doing this today but this is something you can try on your own**</a:t>
            </a:r>
            <a:endParaRPr b="1" sz="1500">
              <a:solidFill>
                <a:srgbClr val="E4002C"/>
              </a:solidFill>
              <a:latin typeface="IBM Plex Sans"/>
              <a:ea typeface="IBM Plex Sans"/>
              <a:cs typeface="IBM Plex Sans"/>
              <a:sym typeface="IBM Plex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62"/>
          <p:cNvSpPr txBox="1"/>
          <p:nvPr>
            <p:ph idx="2" type="body"/>
          </p:nvPr>
        </p:nvSpPr>
        <p:spPr>
          <a:xfrm>
            <a:off x="4900025" y="1375550"/>
            <a:ext cx="3790200" cy="2880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sz="1500"/>
              <a:t>A preprint is a scientific manuscript that is uploaded by the authors to a public server. The preprint contains data and methods, but has not yet undergone journal-organized peer review.</a:t>
            </a:r>
            <a:endParaRPr sz="1500"/>
          </a:p>
          <a:p>
            <a:pPr indent="0" lvl="0" marL="0" rtl="0" algn="l">
              <a:lnSpc>
                <a:spcPct val="115000"/>
              </a:lnSpc>
              <a:spcBef>
                <a:spcPts val="0"/>
              </a:spcBef>
              <a:spcAft>
                <a:spcPts val="0"/>
              </a:spcAft>
              <a:buNone/>
            </a:pPr>
            <a:r>
              <a:t/>
            </a:r>
            <a:endParaRPr sz="1500"/>
          </a:p>
          <a:p>
            <a:pPr indent="0" lvl="0" marL="0" rtl="0" algn="l">
              <a:lnSpc>
                <a:spcPct val="115000"/>
              </a:lnSpc>
              <a:spcBef>
                <a:spcPts val="0"/>
              </a:spcBef>
              <a:spcAft>
                <a:spcPts val="0"/>
              </a:spcAft>
              <a:buNone/>
            </a:pPr>
            <a:r>
              <a:rPr lang="en" sz="1300">
                <a:latin typeface="IBM Plex Sans"/>
                <a:ea typeface="IBM Plex Sans"/>
                <a:cs typeface="IBM Plex Sans"/>
                <a:sym typeface="IBM Plex Sans"/>
              </a:rPr>
              <a:t>—</a:t>
            </a:r>
            <a:r>
              <a:rPr lang="en" sz="1300"/>
              <a:t>Modified from </a:t>
            </a:r>
            <a:r>
              <a:rPr lang="en" sz="1300" u="sng">
                <a:solidFill>
                  <a:schemeClr val="hlink"/>
                </a:solidFill>
                <a:hlinkClick r:id="rId3"/>
              </a:rPr>
              <a:t>ASAPbio Preprint FAQ section</a:t>
            </a:r>
            <a:r>
              <a:rPr lang="en" sz="1300">
                <a:solidFill>
                  <a:srgbClr val="E4002C"/>
                </a:solidFill>
                <a:latin typeface="IBM Plex Sans"/>
                <a:ea typeface="IBM Plex Sans"/>
                <a:cs typeface="IBM Plex Sans"/>
                <a:sym typeface="IBM Plex Sans"/>
              </a:rPr>
              <a:t> </a:t>
            </a:r>
            <a:endParaRPr sz="1300">
              <a:solidFill>
                <a:srgbClr val="E4002C"/>
              </a:solidFill>
              <a:latin typeface="IBM Plex Sans"/>
              <a:ea typeface="IBM Plex Sans"/>
              <a:cs typeface="IBM Plex Sans"/>
              <a:sym typeface="IBM Plex Sans"/>
            </a:endParaRPr>
          </a:p>
        </p:txBody>
      </p:sp>
      <p:sp>
        <p:nvSpPr>
          <p:cNvPr id="336" name="Google Shape;336;p62"/>
          <p:cNvSpPr txBox="1"/>
          <p:nvPr>
            <p:ph type="title"/>
          </p:nvPr>
        </p:nvSpPr>
        <p:spPr>
          <a:xfrm>
            <a:off x="265500" y="345693"/>
            <a:ext cx="4045200" cy="2120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lang="en"/>
              <a:t>What is a Preprint?</a:t>
            </a:r>
            <a:endParaRPr/>
          </a:p>
        </p:txBody>
      </p:sp>
      <p:sp>
        <p:nvSpPr>
          <p:cNvPr id="337" name="Google Shape;337;p62"/>
          <p:cNvSpPr/>
          <p:nvPr/>
        </p:nvSpPr>
        <p:spPr>
          <a:xfrm>
            <a:off x="1570990" y="2701661"/>
            <a:ext cx="1306925" cy="1618097"/>
          </a:xfrm>
          <a:custGeom>
            <a:rect b="b" l="l" r="r" t="t"/>
            <a:pathLst>
              <a:path extrusionOk="0" h="20878" w="16863">
                <a:moveTo>
                  <a:pt x="974" y="1801"/>
                </a:moveTo>
                <a:lnTo>
                  <a:pt x="1144" y="1825"/>
                </a:lnTo>
                <a:lnTo>
                  <a:pt x="1314" y="1874"/>
                </a:lnTo>
                <a:lnTo>
                  <a:pt x="1436" y="1874"/>
                </a:lnTo>
                <a:lnTo>
                  <a:pt x="1460" y="2093"/>
                </a:lnTo>
                <a:lnTo>
                  <a:pt x="1485" y="2774"/>
                </a:lnTo>
                <a:lnTo>
                  <a:pt x="1387" y="2750"/>
                </a:lnTo>
                <a:lnTo>
                  <a:pt x="1314" y="2774"/>
                </a:lnTo>
                <a:lnTo>
                  <a:pt x="1241" y="2798"/>
                </a:lnTo>
                <a:lnTo>
                  <a:pt x="901" y="3042"/>
                </a:lnTo>
                <a:lnTo>
                  <a:pt x="560" y="3309"/>
                </a:lnTo>
                <a:lnTo>
                  <a:pt x="511" y="3358"/>
                </a:lnTo>
                <a:lnTo>
                  <a:pt x="511" y="2847"/>
                </a:lnTo>
                <a:lnTo>
                  <a:pt x="536" y="2823"/>
                </a:lnTo>
                <a:lnTo>
                  <a:pt x="706" y="2725"/>
                </a:lnTo>
                <a:lnTo>
                  <a:pt x="852" y="2604"/>
                </a:lnTo>
                <a:lnTo>
                  <a:pt x="1193" y="2409"/>
                </a:lnTo>
                <a:lnTo>
                  <a:pt x="1290" y="2360"/>
                </a:lnTo>
                <a:lnTo>
                  <a:pt x="1339" y="2287"/>
                </a:lnTo>
                <a:lnTo>
                  <a:pt x="1436" y="2117"/>
                </a:lnTo>
                <a:lnTo>
                  <a:pt x="1460" y="2093"/>
                </a:lnTo>
                <a:lnTo>
                  <a:pt x="1436" y="2044"/>
                </a:lnTo>
                <a:lnTo>
                  <a:pt x="1412" y="2020"/>
                </a:lnTo>
                <a:lnTo>
                  <a:pt x="1290" y="1995"/>
                </a:lnTo>
                <a:lnTo>
                  <a:pt x="1168" y="1995"/>
                </a:lnTo>
                <a:lnTo>
                  <a:pt x="998" y="2068"/>
                </a:lnTo>
                <a:lnTo>
                  <a:pt x="828" y="2166"/>
                </a:lnTo>
                <a:lnTo>
                  <a:pt x="657" y="2287"/>
                </a:lnTo>
                <a:lnTo>
                  <a:pt x="487" y="2409"/>
                </a:lnTo>
                <a:lnTo>
                  <a:pt x="487" y="2093"/>
                </a:lnTo>
                <a:lnTo>
                  <a:pt x="438" y="1801"/>
                </a:lnTo>
                <a:lnTo>
                  <a:pt x="609" y="1825"/>
                </a:lnTo>
                <a:lnTo>
                  <a:pt x="974" y="1801"/>
                </a:lnTo>
                <a:close/>
                <a:moveTo>
                  <a:pt x="13237" y="803"/>
                </a:moveTo>
                <a:lnTo>
                  <a:pt x="13383" y="949"/>
                </a:lnTo>
                <a:lnTo>
                  <a:pt x="13651" y="1192"/>
                </a:lnTo>
                <a:lnTo>
                  <a:pt x="13943" y="1436"/>
                </a:lnTo>
                <a:lnTo>
                  <a:pt x="14210" y="1655"/>
                </a:lnTo>
                <a:lnTo>
                  <a:pt x="14454" y="1922"/>
                </a:lnTo>
                <a:lnTo>
                  <a:pt x="14697" y="2214"/>
                </a:lnTo>
                <a:lnTo>
                  <a:pt x="14965" y="2482"/>
                </a:lnTo>
                <a:lnTo>
                  <a:pt x="15500" y="3017"/>
                </a:lnTo>
                <a:lnTo>
                  <a:pt x="15646" y="3188"/>
                </a:lnTo>
                <a:lnTo>
                  <a:pt x="15792" y="3382"/>
                </a:lnTo>
                <a:lnTo>
                  <a:pt x="15938" y="3577"/>
                </a:lnTo>
                <a:lnTo>
                  <a:pt x="16084" y="3772"/>
                </a:lnTo>
                <a:lnTo>
                  <a:pt x="15743" y="3796"/>
                </a:lnTo>
                <a:lnTo>
                  <a:pt x="15403" y="3820"/>
                </a:lnTo>
                <a:lnTo>
                  <a:pt x="14697" y="3820"/>
                </a:lnTo>
                <a:lnTo>
                  <a:pt x="14016" y="3796"/>
                </a:lnTo>
                <a:lnTo>
                  <a:pt x="13651" y="3772"/>
                </a:lnTo>
                <a:lnTo>
                  <a:pt x="13310" y="3820"/>
                </a:lnTo>
                <a:lnTo>
                  <a:pt x="13261" y="3042"/>
                </a:lnTo>
                <a:lnTo>
                  <a:pt x="13188" y="2239"/>
                </a:lnTo>
                <a:lnTo>
                  <a:pt x="13188" y="1874"/>
                </a:lnTo>
                <a:lnTo>
                  <a:pt x="13188" y="1533"/>
                </a:lnTo>
                <a:lnTo>
                  <a:pt x="13237" y="803"/>
                </a:lnTo>
                <a:close/>
                <a:moveTo>
                  <a:pt x="1509" y="3163"/>
                </a:moveTo>
                <a:lnTo>
                  <a:pt x="1533" y="3455"/>
                </a:lnTo>
                <a:lnTo>
                  <a:pt x="1363" y="3553"/>
                </a:lnTo>
                <a:lnTo>
                  <a:pt x="1193" y="3650"/>
                </a:lnTo>
                <a:lnTo>
                  <a:pt x="901" y="3918"/>
                </a:lnTo>
                <a:lnTo>
                  <a:pt x="706" y="4064"/>
                </a:lnTo>
                <a:lnTo>
                  <a:pt x="511" y="4210"/>
                </a:lnTo>
                <a:lnTo>
                  <a:pt x="511" y="3845"/>
                </a:lnTo>
                <a:lnTo>
                  <a:pt x="511" y="3747"/>
                </a:lnTo>
                <a:lnTo>
                  <a:pt x="657" y="3699"/>
                </a:lnTo>
                <a:lnTo>
                  <a:pt x="803" y="3626"/>
                </a:lnTo>
                <a:lnTo>
                  <a:pt x="1047" y="3455"/>
                </a:lnTo>
                <a:lnTo>
                  <a:pt x="1387" y="3236"/>
                </a:lnTo>
                <a:lnTo>
                  <a:pt x="1509" y="3163"/>
                </a:lnTo>
                <a:close/>
                <a:moveTo>
                  <a:pt x="1533" y="3942"/>
                </a:moveTo>
                <a:lnTo>
                  <a:pt x="1533" y="4404"/>
                </a:lnTo>
                <a:lnTo>
                  <a:pt x="1533" y="4526"/>
                </a:lnTo>
                <a:lnTo>
                  <a:pt x="1168" y="4745"/>
                </a:lnTo>
                <a:lnTo>
                  <a:pt x="828" y="4988"/>
                </a:lnTo>
                <a:lnTo>
                  <a:pt x="657" y="5086"/>
                </a:lnTo>
                <a:lnTo>
                  <a:pt x="511" y="5232"/>
                </a:lnTo>
                <a:lnTo>
                  <a:pt x="511" y="4648"/>
                </a:lnTo>
                <a:lnTo>
                  <a:pt x="657" y="4575"/>
                </a:lnTo>
                <a:lnTo>
                  <a:pt x="803" y="4477"/>
                </a:lnTo>
                <a:lnTo>
                  <a:pt x="1095" y="4258"/>
                </a:lnTo>
                <a:lnTo>
                  <a:pt x="1533" y="3942"/>
                </a:lnTo>
                <a:close/>
                <a:moveTo>
                  <a:pt x="1509" y="4964"/>
                </a:moveTo>
                <a:lnTo>
                  <a:pt x="1485" y="5378"/>
                </a:lnTo>
                <a:lnTo>
                  <a:pt x="1363" y="5451"/>
                </a:lnTo>
                <a:lnTo>
                  <a:pt x="1217" y="5548"/>
                </a:lnTo>
                <a:lnTo>
                  <a:pt x="998" y="5767"/>
                </a:lnTo>
                <a:lnTo>
                  <a:pt x="730" y="5986"/>
                </a:lnTo>
                <a:lnTo>
                  <a:pt x="609" y="6108"/>
                </a:lnTo>
                <a:lnTo>
                  <a:pt x="487" y="6254"/>
                </a:lnTo>
                <a:lnTo>
                  <a:pt x="487" y="5499"/>
                </a:lnTo>
                <a:lnTo>
                  <a:pt x="633" y="5475"/>
                </a:lnTo>
                <a:lnTo>
                  <a:pt x="755" y="5426"/>
                </a:lnTo>
                <a:lnTo>
                  <a:pt x="998" y="5256"/>
                </a:lnTo>
                <a:lnTo>
                  <a:pt x="1509" y="4964"/>
                </a:lnTo>
                <a:close/>
                <a:moveTo>
                  <a:pt x="1460" y="5889"/>
                </a:moveTo>
                <a:lnTo>
                  <a:pt x="1436" y="6473"/>
                </a:lnTo>
                <a:lnTo>
                  <a:pt x="1363" y="6448"/>
                </a:lnTo>
                <a:lnTo>
                  <a:pt x="1266" y="6448"/>
                </a:lnTo>
                <a:lnTo>
                  <a:pt x="1168" y="6473"/>
                </a:lnTo>
                <a:lnTo>
                  <a:pt x="998" y="6594"/>
                </a:lnTo>
                <a:lnTo>
                  <a:pt x="852" y="6716"/>
                </a:lnTo>
                <a:lnTo>
                  <a:pt x="730" y="6862"/>
                </a:lnTo>
                <a:lnTo>
                  <a:pt x="511" y="7105"/>
                </a:lnTo>
                <a:lnTo>
                  <a:pt x="487" y="6448"/>
                </a:lnTo>
                <a:lnTo>
                  <a:pt x="511" y="6448"/>
                </a:lnTo>
                <a:lnTo>
                  <a:pt x="682" y="6424"/>
                </a:lnTo>
                <a:lnTo>
                  <a:pt x="828" y="6351"/>
                </a:lnTo>
                <a:lnTo>
                  <a:pt x="974" y="6254"/>
                </a:lnTo>
                <a:lnTo>
                  <a:pt x="1095" y="6156"/>
                </a:lnTo>
                <a:lnTo>
                  <a:pt x="1460" y="5889"/>
                </a:lnTo>
                <a:close/>
                <a:moveTo>
                  <a:pt x="6984" y="6205"/>
                </a:moveTo>
                <a:lnTo>
                  <a:pt x="6935" y="6229"/>
                </a:lnTo>
                <a:lnTo>
                  <a:pt x="6862" y="6278"/>
                </a:lnTo>
                <a:lnTo>
                  <a:pt x="6716" y="6424"/>
                </a:lnTo>
                <a:lnTo>
                  <a:pt x="6546" y="6594"/>
                </a:lnTo>
                <a:lnTo>
                  <a:pt x="6327" y="6740"/>
                </a:lnTo>
                <a:lnTo>
                  <a:pt x="6108" y="6862"/>
                </a:lnTo>
                <a:lnTo>
                  <a:pt x="5986" y="6911"/>
                </a:lnTo>
                <a:lnTo>
                  <a:pt x="5889" y="6935"/>
                </a:lnTo>
                <a:lnTo>
                  <a:pt x="5767" y="6935"/>
                </a:lnTo>
                <a:lnTo>
                  <a:pt x="5670" y="6911"/>
                </a:lnTo>
                <a:lnTo>
                  <a:pt x="5572" y="6886"/>
                </a:lnTo>
                <a:lnTo>
                  <a:pt x="5499" y="6838"/>
                </a:lnTo>
                <a:lnTo>
                  <a:pt x="5426" y="6740"/>
                </a:lnTo>
                <a:lnTo>
                  <a:pt x="5353" y="6619"/>
                </a:lnTo>
                <a:lnTo>
                  <a:pt x="5305" y="6546"/>
                </a:lnTo>
                <a:lnTo>
                  <a:pt x="5232" y="6521"/>
                </a:lnTo>
                <a:lnTo>
                  <a:pt x="5134" y="6521"/>
                </a:lnTo>
                <a:lnTo>
                  <a:pt x="5061" y="6546"/>
                </a:lnTo>
                <a:lnTo>
                  <a:pt x="4794" y="6716"/>
                </a:lnTo>
                <a:lnTo>
                  <a:pt x="4599" y="6813"/>
                </a:lnTo>
                <a:lnTo>
                  <a:pt x="4429" y="6911"/>
                </a:lnTo>
                <a:lnTo>
                  <a:pt x="4283" y="6959"/>
                </a:lnTo>
                <a:lnTo>
                  <a:pt x="4210" y="6959"/>
                </a:lnTo>
                <a:lnTo>
                  <a:pt x="4137" y="6935"/>
                </a:lnTo>
                <a:lnTo>
                  <a:pt x="4088" y="6911"/>
                </a:lnTo>
                <a:lnTo>
                  <a:pt x="4064" y="6838"/>
                </a:lnTo>
                <a:lnTo>
                  <a:pt x="4039" y="6765"/>
                </a:lnTo>
                <a:lnTo>
                  <a:pt x="4039" y="6667"/>
                </a:lnTo>
                <a:lnTo>
                  <a:pt x="4039" y="6619"/>
                </a:lnTo>
                <a:lnTo>
                  <a:pt x="4015" y="6594"/>
                </a:lnTo>
                <a:lnTo>
                  <a:pt x="3966" y="6570"/>
                </a:lnTo>
                <a:lnTo>
                  <a:pt x="3893" y="6570"/>
                </a:lnTo>
                <a:lnTo>
                  <a:pt x="3845" y="6643"/>
                </a:lnTo>
                <a:lnTo>
                  <a:pt x="3796" y="6862"/>
                </a:lnTo>
                <a:lnTo>
                  <a:pt x="3772" y="6959"/>
                </a:lnTo>
                <a:lnTo>
                  <a:pt x="3772" y="7057"/>
                </a:lnTo>
                <a:lnTo>
                  <a:pt x="3796" y="7154"/>
                </a:lnTo>
                <a:lnTo>
                  <a:pt x="3845" y="7251"/>
                </a:lnTo>
                <a:lnTo>
                  <a:pt x="3942" y="7300"/>
                </a:lnTo>
                <a:lnTo>
                  <a:pt x="4064" y="7349"/>
                </a:lnTo>
                <a:lnTo>
                  <a:pt x="4331" y="7349"/>
                </a:lnTo>
                <a:lnTo>
                  <a:pt x="4453" y="7324"/>
                </a:lnTo>
                <a:lnTo>
                  <a:pt x="4599" y="7276"/>
                </a:lnTo>
                <a:lnTo>
                  <a:pt x="4842" y="7154"/>
                </a:lnTo>
                <a:lnTo>
                  <a:pt x="5086" y="7008"/>
                </a:lnTo>
                <a:lnTo>
                  <a:pt x="5183" y="7130"/>
                </a:lnTo>
                <a:lnTo>
                  <a:pt x="5280" y="7203"/>
                </a:lnTo>
                <a:lnTo>
                  <a:pt x="5378" y="7276"/>
                </a:lnTo>
                <a:lnTo>
                  <a:pt x="5499" y="7324"/>
                </a:lnTo>
                <a:lnTo>
                  <a:pt x="5597" y="7349"/>
                </a:lnTo>
                <a:lnTo>
                  <a:pt x="5718" y="7349"/>
                </a:lnTo>
                <a:lnTo>
                  <a:pt x="5962" y="7324"/>
                </a:lnTo>
                <a:lnTo>
                  <a:pt x="6229" y="7251"/>
                </a:lnTo>
                <a:lnTo>
                  <a:pt x="6473" y="7130"/>
                </a:lnTo>
                <a:lnTo>
                  <a:pt x="6716" y="6984"/>
                </a:lnTo>
                <a:lnTo>
                  <a:pt x="6935" y="6813"/>
                </a:lnTo>
                <a:lnTo>
                  <a:pt x="7057" y="6959"/>
                </a:lnTo>
                <a:lnTo>
                  <a:pt x="7203" y="7081"/>
                </a:lnTo>
                <a:lnTo>
                  <a:pt x="7373" y="7154"/>
                </a:lnTo>
                <a:lnTo>
                  <a:pt x="7568" y="7203"/>
                </a:lnTo>
                <a:lnTo>
                  <a:pt x="7714" y="7227"/>
                </a:lnTo>
                <a:lnTo>
                  <a:pt x="7981" y="7227"/>
                </a:lnTo>
                <a:lnTo>
                  <a:pt x="8103" y="7178"/>
                </a:lnTo>
                <a:lnTo>
                  <a:pt x="8225" y="7130"/>
                </a:lnTo>
                <a:lnTo>
                  <a:pt x="8322" y="7057"/>
                </a:lnTo>
                <a:lnTo>
                  <a:pt x="8541" y="6911"/>
                </a:lnTo>
                <a:lnTo>
                  <a:pt x="8663" y="7057"/>
                </a:lnTo>
                <a:lnTo>
                  <a:pt x="8833" y="7154"/>
                </a:lnTo>
                <a:lnTo>
                  <a:pt x="9028" y="7203"/>
                </a:lnTo>
                <a:lnTo>
                  <a:pt x="9222" y="7227"/>
                </a:lnTo>
                <a:lnTo>
                  <a:pt x="9441" y="7203"/>
                </a:lnTo>
                <a:lnTo>
                  <a:pt x="9636" y="7154"/>
                </a:lnTo>
                <a:lnTo>
                  <a:pt x="9830" y="7057"/>
                </a:lnTo>
                <a:lnTo>
                  <a:pt x="10001" y="6935"/>
                </a:lnTo>
                <a:lnTo>
                  <a:pt x="10171" y="7057"/>
                </a:lnTo>
                <a:lnTo>
                  <a:pt x="10341" y="7154"/>
                </a:lnTo>
                <a:lnTo>
                  <a:pt x="10512" y="7227"/>
                </a:lnTo>
                <a:lnTo>
                  <a:pt x="10706" y="7276"/>
                </a:lnTo>
                <a:lnTo>
                  <a:pt x="10877" y="7276"/>
                </a:lnTo>
                <a:lnTo>
                  <a:pt x="11047" y="7251"/>
                </a:lnTo>
                <a:lnTo>
                  <a:pt x="11193" y="7203"/>
                </a:lnTo>
                <a:lnTo>
                  <a:pt x="11339" y="7105"/>
                </a:lnTo>
                <a:lnTo>
                  <a:pt x="11436" y="7203"/>
                </a:lnTo>
                <a:lnTo>
                  <a:pt x="11534" y="7276"/>
                </a:lnTo>
                <a:lnTo>
                  <a:pt x="11655" y="7349"/>
                </a:lnTo>
                <a:lnTo>
                  <a:pt x="11777" y="7397"/>
                </a:lnTo>
                <a:lnTo>
                  <a:pt x="11899" y="7422"/>
                </a:lnTo>
                <a:lnTo>
                  <a:pt x="12020" y="7422"/>
                </a:lnTo>
                <a:lnTo>
                  <a:pt x="12142" y="7397"/>
                </a:lnTo>
                <a:lnTo>
                  <a:pt x="12239" y="7349"/>
                </a:lnTo>
                <a:lnTo>
                  <a:pt x="12337" y="7300"/>
                </a:lnTo>
                <a:lnTo>
                  <a:pt x="12434" y="7203"/>
                </a:lnTo>
                <a:lnTo>
                  <a:pt x="12604" y="7032"/>
                </a:lnTo>
                <a:lnTo>
                  <a:pt x="12848" y="7178"/>
                </a:lnTo>
                <a:lnTo>
                  <a:pt x="12969" y="7251"/>
                </a:lnTo>
                <a:lnTo>
                  <a:pt x="13091" y="7300"/>
                </a:lnTo>
                <a:lnTo>
                  <a:pt x="13213" y="7324"/>
                </a:lnTo>
                <a:lnTo>
                  <a:pt x="13334" y="7324"/>
                </a:lnTo>
                <a:lnTo>
                  <a:pt x="13432" y="7300"/>
                </a:lnTo>
                <a:lnTo>
                  <a:pt x="13529" y="7227"/>
                </a:lnTo>
                <a:lnTo>
                  <a:pt x="13651" y="7324"/>
                </a:lnTo>
                <a:lnTo>
                  <a:pt x="13797" y="7373"/>
                </a:lnTo>
                <a:lnTo>
                  <a:pt x="13967" y="7397"/>
                </a:lnTo>
                <a:lnTo>
                  <a:pt x="14113" y="7373"/>
                </a:lnTo>
                <a:lnTo>
                  <a:pt x="14259" y="7349"/>
                </a:lnTo>
                <a:lnTo>
                  <a:pt x="14405" y="7251"/>
                </a:lnTo>
                <a:lnTo>
                  <a:pt x="14502" y="7154"/>
                </a:lnTo>
                <a:lnTo>
                  <a:pt x="14575" y="7008"/>
                </a:lnTo>
                <a:lnTo>
                  <a:pt x="14575" y="6959"/>
                </a:lnTo>
                <a:lnTo>
                  <a:pt x="14575" y="6935"/>
                </a:lnTo>
                <a:lnTo>
                  <a:pt x="14527" y="6911"/>
                </a:lnTo>
                <a:lnTo>
                  <a:pt x="14502" y="6911"/>
                </a:lnTo>
                <a:lnTo>
                  <a:pt x="14283" y="6959"/>
                </a:lnTo>
                <a:lnTo>
                  <a:pt x="14016" y="7032"/>
                </a:lnTo>
                <a:lnTo>
                  <a:pt x="13894" y="7032"/>
                </a:lnTo>
                <a:lnTo>
                  <a:pt x="13772" y="7008"/>
                </a:lnTo>
                <a:lnTo>
                  <a:pt x="13699" y="6959"/>
                </a:lnTo>
                <a:lnTo>
                  <a:pt x="13651" y="6911"/>
                </a:lnTo>
                <a:lnTo>
                  <a:pt x="13651" y="6862"/>
                </a:lnTo>
                <a:lnTo>
                  <a:pt x="13626" y="6789"/>
                </a:lnTo>
                <a:lnTo>
                  <a:pt x="13578" y="6740"/>
                </a:lnTo>
                <a:lnTo>
                  <a:pt x="13529" y="6692"/>
                </a:lnTo>
                <a:lnTo>
                  <a:pt x="13407" y="6692"/>
                </a:lnTo>
                <a:lnTo>
                  <a:pt x="13359" y="6716"/>
                </a:lnTo>
                <a:lnTo>
                  <a:pt x="13334" y="6789"/>
                </a:lnTo>
                <a:lnTo>
                  <a:pt x="13310" y="6862"/>
                </a:lnTo>
                <a:lnTo>
                  <a:pt x="13286" y="6911"/>
                </a:lnTo>
                <a:lnTo>
                  <a:pt x="13286" y="6959"/>
                </a:lnTo>
                <a:lnTo>
                  <a:pt x="13261" y="6984"/>
                </a:lnTo>
                <a:lnTo>
                  <a:pt x="13115" y="6984"/>
                </a:lnTo>
                <a:lnTo>
                  <a:pt x="13018" y="6935"/>
                </a:lnTo>
                <a:lnTo>
                  <a:pt x="12823" y="6789"/>
                </a:lnTo>
                <a:lnTo>
                  <a:pt x="12677" y="6667"/>
                </a:lnTo>
                <a:lnTo>
                  <a:pt x="12629" y="6643"/>
                </a:lnTo>
                <a:lnTo>
                  <a:pt x="12580" y="6619"/>
                </a:lnTo>
                <a:lnTo>
                  <a:pt x="12507" y="6619"/>
                </a:lnTo>
                <a:lnTo>
                  <a:pt x="12458" y="6667"/>
                </a:lnTo>
                <a:lnTo>
                  <a:pt x="12264" y="6886"/>
                </a:lnTo>
                <a:lnTo>
                  <a:pt x="12166" y="6959"/>
                </a:lnTo>
                <a:lnTo>
                  <a:pt x="12045" y="7032"/>
                </a:lnTo>
                <a:lnTo>
                  <a:pt x="11947" y="7057"/>
                </a:lnTo>
                <a:lnTo>
                  <a:pt x="11850" y="7032"/>
                </a:lnTo>
                <a:lnTo>
                  <a:pt x="11777" y="7008"/>
                </a:lnTo>
                <a:lnTo>
                  <a:pt x="11704" y="6911"/>
                </a:lnTo>
                <a:lnTo>
                  <a:pt x="11631" y="6813"/>
                </a:lnTo>
                <a:lnTo>
                  <a:pt x="11582" y="6667"/>
                </a:lnTo>
                <a:lnTo>
                  <a:pt x="11582" y="6594"/>
                </a:lnTo>
                <a:lnTo>
                  <a:pt x="11534" y="6521"/>
                </a:lnTo>
                <a:lnTo>
                  <a:pt x="11485" y="6497"/>
                </a:lnTo>
                <a:lnTo>
                  <a:pt x="11436" y="6473"/>
                </a:lnTo>
                <a:lnTo>
                  <a:pt x="11363" y="6473"/>
                </a:lnTo>
                <a:lnTo>
                  <a:pt x="11315" y="6497"/>
                </a:lnTo>
                <a:lnTo>
                  <a:pt x="11266" y="6546"/>
                </a:lnTo>
                <a:lnTo>
                  <a:pt x="11217" y="6619"/>
                </a:lnTo>
                <a:lnTo>
                  <a:pt x="11193" y="6716"/>
                </a:lnTo>
                <a:lnTo>
                  <a:pt x="11144" y="6789"/>
                </a:lnTo>
                <a:lnTo>
                  <a:pt x="11071" y="6838"/>
                </a:lnTo>
                <a:lnTo>
                  <a:pt x="11023" y="6886"/>
                </a:lnTo>
                <a:lnTo>
                  <a:pt x="10950" y="6911"/>
                </a:lnTo>
                <a:lnTo>
                  <a:pt x="10877" y="6911"/>
                </a:lnTo>
                <a:lnTo>
                  <a:pt x="10706" y="6886"/>
                </a:lnTo>
                <a:lnTo>
                  <a:pt x="10560" y="6838"/>
                </a:lnTo>
                <a:lnTo>
                  <a:pt x="10390" y="6740"/>
                </a:lnTo>
                <a:lnTo>
                  <a:pt x="10268" y="6643"/>
                </a:lnTo>
                <a:lnTo>
                  <a:pt x="10147" y="6521"/>
                </a:lnTo>
                <a:lnTo>
                  <a:pt x="10074" y="6473"/>
                </a:lnTo>
                <a:lnTo>
                  <a:pt x="10001" y="6448"/>
                </a:lnTo>
                <a:lnTo>
                  <a:pt x="9928" y="6473"/>
                </a:lnTo>
                <a:lnTo>
                  <a:pt x="9855" y="6521"/>
                </a:lnTo>
                <a:lnTo>
                  <a:pt x="9757" y="6619"/>
                </a:lnTo>
                <a:lnTo>
                  <a:pt x="9611" y="6716"/>
                </a:lnTo>
                <a:lnTo>
                  <a:pt x="9441" y="6789"/>
                </a:lnTo>
                <a:lnTo>
                  <a:pt x="9271" y="6838"/>
                </a:lnTo>
                <a:lnTo>
                  <a:pt x="9101" y="6838"/>
                </a:lnTo>
                <a:lnTo>
                  <a:pt x="9028" y="6813"/>
                </a:lnTo>
                <a:lnTo>
                  <a:pt x="8979" y="6789"/>
                </a:lnTo>
                <a:lnTo>
                  <a:pt x="8906" y="6740"/>
                </a:lnTo>
                <a:lnTo>
                  <a:pt x="8882" y="6667"/>
                </a:lnTo>
                <a:lnTo>
                  <a:pt x="8833" y="6594"/>
                </a:lnTo>
                <a:lnTo>
                  <a:pt x="8833" y="6497"/>
                </a:lnTo>
                <a:lnTo>
                  <a:pt x="8809" y="6424"/>
                </a:lnTo>
                <a:lnTo>
                  <a:pt x="8784" y="6375"/>
                </a:lnTo>
                <a:lnTo>
                  <a:pt x="8736" y="6327"/>
                </a:lnTo>
                <a:lnTo>
                  <a:pt x="8687" y="6302"/>
                </a:lnTo>
                <a:lnTo>
                  <a:pt x="8638" y="6278"/>
                </a:lnTo>
                <a:lnTo>
                  <a:pt x="8565" y="6278"/>
                </a:lnTo>
                <a:lnTo>
                  <a:pt x="8517" y="6302"/>
                </a:lnTo>
                <a:lnTo>
                  <a:pt x="8468" y="6351"/>
                </a:lnTo>
                <a:lnTo>
                  <a:pt x="8298" y="6546"/>
                </a:lnTo>
                <a:lnTo>
                  <a:pt x="8200" y="6643"/>
                </a:lnTo>
                <a:lnTo>
                  <a:pt x="8103" y="6740"/>
                </a:lnTo>
                <a:lnTo>
                  <a:pt x="7981" y="6789"/>
                </a:lnTo>
                <a:lnTo>
                  <a:pt x="7860" y="6813"/>
                </a:lnTo>
                <a:lnTo>
                  <a:pt x="7714" y="6813"/>
                </a:lnTo>
                <a:lnTo>
                  <a:pt x="7592" y="6789"/>
                </a:lnTo>
                <a:lnTo>
                  <a:pt x="7446" y="6740"/>
                </a:lnTo>
                <a:lnTo>
                  <a:pt x="7349" y="6667"/>
                </a:lnTo>
                <a:lnTo>
                  <a:pt x="7276" y="6546"/>
                </a:lnTo>
                <a:lnTo>
                  <a:pt x="7227" y="6424"/>
                </a:lnTo>
                <a:lnTo>
                  <a:pt x="7227" y="6375"/>
                </a:lnTo>
                <a:lnTo>
                  <a:pt x="7178" y="6302"/>
                </a:lnTo>
                <a:lnTo>
                  <a:pt x="7154" y="6278"/>
                </a:lnTo>
                <a:lnTo>
                  <a:pt x="7105" y="6229"/>
                </a:lnTo>
                <a:lnTo>
                  <a:pt x="7032" y="6205"/>
                </a:lnTo>
                <a:close/>
                <a:moveTo>
                  <a:pt x="1412" y="6813"/>
                </a:moveTo>
                <a:lnTo>
                  <a:pt x="1387" y="7397"/>
                </a:lnTo>
                <a:lnTo>
                  <a:pt x="1144" y="7616"/>
                </a:lnTo>
                <a:lnTo>
                  <a:pt x="925" y="7835"/>
                </a:lnTo>
                <a:lnTo>
                  <a:pt x="755" y="8006"/>
                </a:lnTo>
                <a:lnTo>
                  <a:pt x="584" y="8176"/>
                </a:lnTo>
                <a:lnTo>
                  <a:pt x="536" y="7543"/>
                </a:lnTo>
                <a:lnTo>
                  <a:pt x="657" y="7446"/>
                </a:lnTo>
                <a:lnTo>
                  <a:pt x="755" y="7349"/>
                </a:lnTo>
                <a:lnTo>
                  <a:pt x="949" y="7154"/>
                </a:lnTo>
                <a:lnTo>
                  <a:pt x="1095" y="7032"/>
                </a:lnTo>
                <a:lnTo>
                  <a:pt x="1241" y="6911"/>
                </a:lnTo>
                <a:lnTo>
                  <a:pt x="1412" y="6813"/>
                </a:lnTo>
                <a:close/>
                <a:moveTo>
                  <a:pt x="1363" y="7981"/>
                </a:moveTo>
                <a:lnTo>
                  <a:pt x="1339" y="8468"/>
                </a:lnTo>
                <a:lnTo>
                  <a:pt x="1241" y="8541"/>
                </a:lnTo>
                <a:lnTo>
                  <a:pt x="1168" y="8614"/>
                </a:lnTo>
                <a:lnTo>
                  <a:pt x="1022" y="8736"/>
                </a:lnTo>
                <a:lnTo>
                  <a:pt x="901" y="8882"/>
                </a:lnTo>
                <a:lnTo>
                  <a:pt x="779" y="9052"/>
                </a:lnTo>
                <a:lnTo>
                  <a:pt x="633" y="9222"/>
                </a:lnTo>
                <a:lnTo>
                  <a:pt x="584" y="8492"/>
                </a:lnTo>
                <a:lnTo>
                  <a:pt x="730" y="8444"/>
                </a:lnTo>
                <a:lnTo>
                  <a:pt x="852" y="8395"/>
                </a:lnTo>
                <a:lnTo>
                  <a:pt x="1095" y="8200"/>
                </a:lnTo>
                <a:lnTo>
                  <a:pt x="1363" y="7981"/>
                </a:lnTo>
                <a:close/>
                <a:moveTo>
                  <a:pt x="10901" y="8638"/>
                </a:moveTo>
                <a:lnTo>
                  <a:pt x="10828" y="8687"/>
                </a:lnTo>
                <a:lnTo>
                  <a:pt x="10779" y="8736"/>
                </a:lnTo>
                <a:lnTo>
                  <a:pt x="10706" y="8857"/>
                </a:lnTo>
                <a:lnTo>
                  <a:pt x="10682" y="8979"/>
                </a:lnTo>
                <a:lnTo>
                  <a:pt x="10560" y="9076"/>
                </a:lnTo>
                <a:lnTo>
                  <a:pt x="10414" y="9149"/>
                </a:lnTo>
                <a:lnTo>
                  <a:pt x="10293" y="9173"/>
                </a:lnTo>
                <a:lnTo>
                  <a:pt x="10122" y="9173"/>
                </a:lnTo>
                <a:lnTo>
                  <a:pt x="10025" y="9149"/>
                </a:lnTo>
                <a:lnTo>
                  <a:pt x="9976" y="9125"/>
                </a:lnTo>
                <a:lnTo>
                  <a:pt x="9928" y="9076"/>
                </a:lnTo>
                <a:lnTo>
                  <a:pt x="9903" y="9028"/>
                </a:lnTo>
                <a:lnTo>
                  <a:pt x="9903" y="8930"/>
                </a:lnTo>
                <a:lnTo>
                  <a:pt x="9879" y="8857"/>
                </a:lnTo>
                <a:lnTo>
                  <a:pt x="9830" y="8809"/>
                </a:lnTo>
                <a:lnTo>
                  <a:pt x="9757" y="8760"/>
                </a:lnTo>
                <a:lnTo>
                  <a:pt x="9684" y="8760"/>
                </a:lnTo>
                <a:lnTo>
                  <a:pt x="9611" y="8784"/>
                </a:lnTo>
                <a:lnTo>
                  <a:pt x="9563" y="8833"/>
                </a:lnTo>
                <a:lnTo>
                  <a:pt x="9514" y="8906"/>
                </a:lnTo>
                <a:lnTo>
                  <a:pt x="9490" y="8955"/>
                </a:lnTo>
                <a:lnTo>
                  <a:pt x="9441" y="9003"/>
                </a:lnTo>
                <a:lnTo>
                  <a:pt x="9320" y="9052"/>
                </a:lnTo>
                <a:lnTo>
                  <a:pt x="9149" y="9101"/>
                </a:lnTo>
                <a:lnTo>
                  <a:pt x="8979" y="9125"/>
                </a:lnTo>
                <a:lnTo>
                  <a:pt x="8809" y="9101"/>
                </a:lnTo>
                <a:lnTo>
                  <a:pt x="8663" y="9076"/>
                </a:lnTo>
                <a:lnTo>
                  <a:pt x="8541" y="9003"/>
                </a:lnTo>
                <a:lnTo>
                  <a:pt x="8517" y="8955"/>
                </a:lnTo>
                <a:lnTo>
                  <a:pt x="8492" y="8906"/>
                </a:lnTo>
                <a:lnTo>
                  <a:pt x="8492" y="8833"/>
                </a:lnTo>
                <a:lnTo>
                  <a:pt x="8444" y="8784"/>
                </a:lnTo>
                <a:lnTo>
                  <a:pt x="8419" y="8736"/>
                </a:lnTo>
                <a:lnTo>
                  <a:pt x="8371" y="8711"/>
                </a:lnTo>
                <a:lnTo>
                  <a:pt x="8298" y="8687"/>
                </a:lnTo>
                <a:lnTo>
                  <a:pt x="8249" y="8687"/>
                </a:lnTo>
                <a:lnTo>
                  <a:pt x="8200" y="8711"/>
                </a:lnTo>
                <a:lnTo>
                  <a:pt x="8127" y="8736"/>
                </a:lnTo>
                <a:lnTo>
                  <a:pt x="8006" y="8906"/>
                </a:lnTo>
                <a:lnTo>
                  <a:pt x="7860" y="9052"/>
                </a:lnTo>
                <a:lnTo>
                  <a:pt x="7787" y="9125"/>
                </a:lnTo>
                <a:lnTo>
                  <a:pt x="7689" y="9173"/>
                </a:lnTo>
                <a:lnTo>
                  <a:pt x="7568" y="9222"/>
                </a:lnTo>
                <a:lnTo>
                  <a:pt x="7446" y="9246"/>
                </a:lnTo>
                <a:lnTo>
                  <a:pt x="7324" y="9246"/>
                </a:lnTo>
                <a:lnTo>
                  <a:pt x="7276" y="9222"/>
                </a:lnTo>
                <a:lnTo>
                  <a:pt x="7227" y="9198"/>
                </a:lnTo>
                <a:lnTo>
                  <a:pt x="7203" y="9149"/>
                </a:lnTo>
                <a:lnTo>
                  <a:pt x="7178" y="9076"/>
                </a:lnTo>
                <a:lnTo>
                  <a:pt x="7178" y="9003"/>
                </a:lnTo>
                <a:lnTo>
                  <a:pt x="7203" y="8930"/>
                </a:lnTo>
                <a:lnTo>
                  <a:pt x="7203" y="8833"/>
                </a:lnTo>
                <a:lnTo>
                  <a:pt x="7154" y="8760"/>
                </a:lnTo>
                <a:lnTo>
                  <a:pt x="7105" y="8687"/>
                </a:lnTo>
                <a:lnTo>
                  <a:pt x="7032" y="8663"/>
                </a:lnTo>
                <a:lnTo>
                  <a:pt x="6886" y="8663"/>
                </a:lnTo>
                <a:lnTo>
                  <a:pt x="6813" y="8711"/>
                </a:lnTo>
                <a:lnTo>
                  <a:pt x="6789" y="8809"/>
                </a:lnTo>
                <a:lnTo>
                  <a:pt x="6740" y="8906"/>
                </a:lnTo>
                <a:lnTo>
                  <a:pt x="6692" y="8979"/>
                </a:lnTo>
                <a:lnTo>
                  <a:pt x="6619" y="9076"/>
                </a:lnTo>
                <a:lnTo>
                  <a:pt x="6521" y="9125"/>
                </a:lnTo>
                <a:lnTo>
                  <a:pt x="6424" y="9173"/>
                </a:lnTo>
                <a:lnTo>
                  <a:pt x="6327" y="9222"/>
                </a:lnTo>
                <a:lnTo>
                  <a:pt x="6083" y="9271"/>
                </a:lnTo>
                <a:lnTo>
                  <a:pt x="5864" y="9246"/>
                </a:lnTo>
                <a:lnTo>
                  <a:pt x="5743" y="9222"/>
                </a:lnTo>
                <a:lnTo>
                  <a:pt x="5645" y="9198"/>
                </a:lnTo>
                <a:lnTo>
                  <a:pt x="5572" y="9125"/>
                </a:lnTo>
                <a:lnTo>
                  <a:pt x="5499" y="9052"/>
                </a:lnTo>
                <a:lnTo>
                  <a:pt x="5451" y="8979"/>
                </a:lnTo>
                <a:lnTo>
                  <a:pt x="5402" y="8882"/>
                </a:lnTo>
                <a:lnTo>
                  <a:pt x="5402" y="8833"/>
                </a:lnTo>
                <a:lnTo>
                  <a:pt x="5378" y="8784"/>
                </a:lnTo>
                <a:lnTo>
                  <a:pt x="5280" y="8736"/>
                </a:lnTo>
                <a:lnTo>
                  <a:pt x="5183" y="8711"/>
                </a:lnTo>
                <a:lnTo>
                  <a:pt x="5086" y="8736"/>
                </a:lnTo>
                <a:lnTo>
                  <a:pt x="4842" y="8906"/>
                </a:lnTo>
                <a:lnTo>
                  <a:pt x="4648" y="9028"/>
                </a:lnTo>
                <a:lnTo>
                  <a:pt x="4453" y="9149"/>
                </a:lnTo>
                <a:lnTo>
                  <a:pt x="4258" y="9222"/>
                </a:lnTo>
                <a:lnTo>
                  <a:pt x="4112" y="9222"/>
                </a:lnTo>
                <a:lnTo>
                  <a:pt x="4064" y="9198"/>
                </a:lnTo>
                <a:lnTo>
                  <a:pt x="4015" y="9149"/>
                </a:lnTo>
                <a:lnTo>
                  <a:pt x="3991" y="9076"/>
                </a:lnTo>
                <a:lnTo>
                  <a:pt x="4015" y="8955"/>
                </a:lnTo>
                <a:lnTo>
                  <a:pt x="4015" y="8906"/>
                </a:lnTo>
                <a:lnTo>
                  <a:pt x="3991" y="8857"/>
                </a:lnTo>
                <a:lnTo>
                  <a:pt x="3966" y="8833"/>
                </a:lnTo>
                <a:lnTo>
                  <a:pt x="3918" y="8809"/>
                </a:lnTo>
                <a:lnTo>
                  <a:pt x="3893" y="8784"/>
                </a:lnTo>
                <a:lnTo>
                  <a:pt x="3845" y="8809"/>
                </a:lnTo>
                <a:lnTo>
                  <a:pt x="3796" y="8809"/>
                </a:lnTo>
                <a:lnTo>
                  <a:pt x="3747" y="8857"/>
                </a:lnTo>
                <a:lnTo>
                  <a:pt x="3699" y="8979"/>
                </a:lnTo>
                <a:lnTo>
                  <a:pt x="3674" y="9101"/>
                </a:lnTo>
                <a:lnTo>
                  <a:pt x="3674" y="9222"/>
                </a:lnTo>
                <a:lnTo>
                  <a:pt x="3699" y="9319"/>
                </a:lnTo>
                <a:lnTo>
                  <a:pt x="3772" y="9417"/>
                </a:lnTo>
                <a:lnTo>
                  <a:pt x="3845" y="9514"/>
                </a:lnTo>
                <a:lnTo>
                  <a:pt x="3966" y="9587"/>
                </a:lnTo>
                <a:lnTo>
                  <a:pt x="4088" y="9636"/>
                </a:lnTo>
                <a:lnTo>
                  <a:pt x="4210" y="9660"/>
                </a:lnTo>
                <a:lnTo>
                  <a:pt x="4356" y="9636"/>
                </a:lnTo>
                <a:lnTo>
                  <a:pt x="4477" y="9611"/>
                </a:lnTo>
                <a:lnTo>
                  <a:pt x="4599" y="9563"/>
                </a:lnTo>
                <a:lnTo>
                  <a:pt x="4842" y="9417"/>
                </a:lnTo>
                <a:lnTo>
                  <a:pt x="5086" y="9246"/>
                </a:lnTo>
                <a:lnTo>
                  <a:pt x="5159" y="9344"/>
                </a:lnTo>
                <a:lnTo>
                  <a:pt x="5232" y="9441"/>
                </a:lnTo>
                <a:lnTo>
                  <a:pt x="5329" y="9514"/>
                </a:lnTo>
                <a:lnTo>
                  <a:pt x="5426" y="9563"/>
                </a:lnTo>
                <a:lnTo>
                  <a:pt x="5670" y="9660"/>
                </a:lnTo>
                <a:lnTo>
                  <a:pt x="5913" y="9684"/>
                </a:lnTo>
                <a:lnTo>
                  <a:pt x="6181" y="9684"/>
                </a:lnTo>
                <a:lnTo>
                  <a:pt x="6424" y="9636"/>
                </a:lnTo>
                <a:lnTo>
                  <a:pt x="6667" y="9538"/>
                </a:lnTo>
                <a:lnTo>
                  <a:pt x="6886" y="9392"/>
                </a:lnTo>
                <a:lnTo>
                  <a:pt x="6984" y="9490"/>
                </a:lnTo>
                <a:lnTo>
                  <a:pt x="7081" y="9563"/>
                </a:lnTo>
                <a:lnTo>
                  <a:pt x="7227" y="9636"/>
                </a:lnTo>
                <a:lnTo>
                  <a:pt x="7373" y="9684"/>
                </a:lnTo>
                <a:lnTo>
                  <a:pt x="7519" y="9709"/>
                </a:lnTo>
                <a:lnTo>
                  <a:pt x="7641" y="9684"/>
                </a:lnTo>
                <a:lnTo>
                  <a:pt x="7762" y="9660"/>
                </a:lnTo>
                <a:lnTo>
                  <a:pt x="7884" y="9611"/>
                </a:lnTo>
                <a:lnTo>
                  <a:pt x="7981" y="9538"/>
                </a:lnTo>
                <a:lnTo>
                  <a:pt x="8079" y="9465"/>
                </a:lnTo>
                <a:lnTo>
                  <a:pt x="8249" y="9271"/>
                </a:lnTo>
                <a:lnTo>
                  <a:pt x="8371" y="9368"/>
                </a:lnTo>
                <a:lnTo>
                  <a:pt x="8541" y="9465"/>
                </a:lnTo>
                <a:lnTo>
                  <a:pt x="8711" y="9514"/>
                </a:lnTo>
                <a:lnTo>
                  <a:pt x="8906" y="9538"/>
                </a:lnTo>
                <a:lnTo>
                  <a:pt x="9101" y="9538"/>
                </a:lnTo>
                <a:lnTo>
                  <a:pt x="9271" y="9514"/>
                </a:lnTo>
                <a:lnTo>
                  <a:pt x="9466" y="9441"/>
                </a:lnTo>
                <a:lnTo>
                  <a:pt x="9611" y="9368"/>
                </a:lnTo>
                <a:lnTo>
                  <a:pt x="9733" y="9465"/>
                </a:lnTo>
                <a:lnTo>
                  <a:pt x="9855" y="9514"/>
                </a:lnTo>
                <a:lnTo>
                  <a:pt x="10025" y="9563"/>
                </a:lnTo>
                <a:lnTo>
                  <a:pt x="10195" y="9563"/>
                </a:lnTo>
                <a:lnTo>
                  <a:pt x="10366" y="9538"/>
                </a:lnTo>
                <a:lnTo>
                  <a:pt x="10560" y="9490"/>
                </a:lnTo>
                <a:lnTo>
                  <a:pt x="10706" y="9417"/>
                </a:lnTo>
                <a:lnTo>
                  <a:pt x="10852" y="9319"/>
                </a:lnTo>
                <a:lnTo>
                  <a:pt x="10974" y="9392"/>
                </a:lnTo>
                <a:lnTo>
                  <a:pt x="11096" y="9441"/>
                </a:lnTo>
                <a:lnTo>
                  <a:pt x="11242" y="9465"/>
                </a:lnTo>
                <a:lnTo>
                  <a:pt x="11363" y="9490"/>
                </a:lnTo>
                <a:lnTo>
                  <a:pt x="11509" y="9490"/>
                </a:lnTo>
                <a:lnTo>
                  <a:pt x="11655" y="9465"/>
                </a:lnTo>
                <a:lnTo>
                  <a:pt x="11801" y="9417"/>
                </a:lnTo>
                <a:lnTo>
                  <a:pt x="11923" y="9344"/>
                </a:lnTo>
                <a:lnTo>
                  <a:pt x="12020" y="9441"/>
                </a:lnTo>
                <a:lnTo>
                  <a:pt x="12142" y="9490"/>
                </a:lnTo>
                <a:lnTo>
                  <a:pt x="12434" y="9490"/>
                </a:lnTo>
                <a:lnTo>
                  <a:pt x="12580" y="9441"/>
                </a:lnTo>
                <a:lnTo>
                  <a:pt x="12750" y="9392"/>
                </a:lnTo>
                <a:lnTo>
                  <a:pt x="12896" y="9319"/>
                </a:lnTo>
                <a:lnTo>
                  <a:pt x="13042" y="9222"/>
                </a:lnTo>
                <a:lnTo>
                  <a:pt x="13091" y="9295"/>
                </a:lnTo>
                <a:lnTo>
                  <a:pt x="13164" y="9344"/>
                </a:lnTo>
                <a:lnTo>
                  <a:pt x="13310" y="9417"/>
                </a:lnTo>
                <a:lnTo>
                  <a:pt x="13480" y="9441"/>
                </a:lnTo>
                <a:lnTo>
                  <a:pt x="13675" y="9441"/>
                </a:lnTo>
                <a:lnTo>
                  <a:pt x="13870" y="9392"/>
                </a:lnTo>
                <a:lnTo>
                  <a:pt x="14064" y="9319"/>
                </a:lnTo>
                <a:lnTo>
                  <a:pt x="14259" y="9246"/>
                </a:lnTo>
                <a:lnTo>
                  <a:pt x="14405" y="9149"/>
                </a:lnTo>
                <a:lnTo>
                  <a:pt x="14478" y="9101"/>
                </a:lnTo>
                <a:lnTo>
                  <a:pt x="14502" y="9028"/>
                </a:lnTo>
                <a:lnTo>
                  <a:pt x="14478" y="8955"/>
                </a:lnTo>
                <a:lnTo>
                  <a:pt x="14454" y="8882"/>
                </a:lnTo>
                <a:lnTo>
                  <a:pt x="14429" y="8833"/>
                </a:lnTo>
                <a:lnTo>
                  <a:pt x="14356" y="8809"/>
                </a:lnTo>
                <a:lnTo>
                  <a:pt x="14308" y="8809"/>
                </a:lnTo>
                <a:lnTo>
                  <a:pt x="14235" y="8833"/>
                </a:lnTo>
                <a:lnTo>
                  <a:pt x="14016" y="8955"/>
                </a:lnTo>
                <a:lnTo>
                  <a:pt x="13845" y="9028"/>
                </a:lnTo>
                <a:lnTo>
                  <a:pt x="13675" y="9076"/>
                </a:lnTo>
                <a:lnTo>
                  <a:pt x="13529" y="9101"/>
                </a:lnTo>
                <a:lnTo>
                  <a:pt x="13407" y="9101"/>
                </a:lnTo>
                <a:lnTo>
                  <a:pt x="13359" y="9076"/>
                </a:lnTo>
                <a:lnTo>
                  <a:pt x="13334" y="9028"/>
                </a:lnTo>
                <a:lnTo>
                  <a:pt x="13310" y="8979"/>
                </a:lnTo>
                <a:lnTo>
                  <a:pt x="13310" y="8906"/>
                </a:lnTo>
                <a:lnTo>
                  <a:pt x="13310" y="8857"/>
                </a:lnTo>
                <a:lnTo>
                  <a:pt x="13286" y="8784"/>
                </a:lnTo>
                <a:lnTo>
                  <a:pt x="13261" y="8736"/>
                </a:lnTo>
                <a:lnTo>
                  <a:pt x="13213" y="8711"/>
                </a:lnTo>
                <a:lnTo>
                  <a:pt x="13091" y="8711"/>
                </a:lnTo>
                <a:lnTo>
                  <a:pt x="13042" y="8736"/>
                </a:lnTo>
                <a:lnTo>
                  <a:pt x="13018" y="8784"/>
                </a:lnTo>
                <a:lnTo>
                  <a:pt x="12945" y="8882"/>
                </a:lnTo>
                <a:lnTo>
                  <a:pt x="12823" y="8979"/>
                </a:lnTo>
                <a:lnTo>
                  <a:pt x="12653" y="9076"/>
                </a:lnTo>
                <a:lnTo>
                  <a:pt x="12507" y="9149"/>
                </a:lnTo>
                <a:lnTo>
                  <a:pt x="12361" y="9198"/>
                </a:lnTo>
                <a:lnTo>
                  <a:pt x="12312" y="9198"/>
                </a:lnTo>
                <a:lnTo>
                  <a:pt x="12264" y="9173"/>
                </a:lnTo>
                <a:lnTo>
                  <a:pt x="12215" y="9149"/>
                </a:lnTo>
                <a:lnTo>
                  <a:pt x="12191" y="9101"/>
                </a:lnTo>
                <a:lnTo>
                  <a:pt x="12191" y="9028"/>
                </a:lnTo>
                <a:lnTo>
                  <a:pt x="12215" y="8930"/>
                </a:lnTo>
                <a:lnTo>
                  <a:pt x="12215" y="8857"/>
                </a:lnTo>
                <a:lnTo>
                  <a:pt x="12191" y="8809"/>
                </a:lnTo>
                <a:lnTo>
                  <a:pt x="12142" y="8760"/>
                </a:lnTo>
                <a:lnTo>
                  <a:pt x="12093" y="8736"/>
                </a:lnTo>
                <a:lnTo>
                  <a:pt x="12045" y="8736"/>
                </a:lnTo>
                <a:lnTo>
                  <a:pt x="11972" y="8760"/>
                </a:lnTo>
                <a:lnTo>
                  <a:pt x="11923" y="8784"/>
                </a:lnTo>
                <a:lnTo>
                  <a:pt x="11899" y="8857"/>
                </a:lnTo>
                <a:lnTo>
                  <a:pt x="11801" y="8979"/>
                </a:lnTo>
                <a:lnTo>
                  <a:pt x="11704" y="9076"/>
                </a:lnTo>
                <a:lnTo>
                  <a:pt x="11582" y="9125"/>
                </a:lnTo>
                <a:lnTo>
                  <a:pt x="11266" y="9125"/>
                </a:lnTo>
                <a:lnTo>
                  <a:pt x="11169" y="9076"/>
                </a:lnTo>
                <a:lnTo>
                  <a:pt x="11096" y="9028"/>
                </a:lnTo>
                <a:lnTo>
                  <a:pt x="11144" y="8882"/>
                </a:lnTo>
                <a:lnTo>
                  <a:pt x="11144" y="8809"/>
                </a:lnTo>
                <a:lnTo>
                  <a:pt x="11120" y="8736"/>
                </a:lnTo>
                <a:lnTo>
                  <a:pt x="11071" y="8687"/>
                </a:lnTo>
                <a:lnTo>
                  <a:pt x="11023" y="8663"/>
                </a:lnTo>
                <a:lnTo>
                  <a:pt x="10950" y="8638"/>
                </a:lnTo>
                <a:close/>
                <a:moveTo>
                  <a:pt x="1314" y="9003"/>
                </a:moveTo>
                <a:lnTo>
                  <a:pt x="1290" y="9611"/>
                </a:lnTo>
                <a:lnTo>
                  <a:pt x="1168" y="9660"/>
                </a:lnTo>
                <a:lnTo>
                  <a:pt x="1071" y="9733"/>
                </a:lnTo>
                <a:lnTo>
                  <a:pt x="852" y="9903"/>
                </a:lnTo>
                <a:lnTo>
                  <a:pt x="706" y="10049"/>
                </a:lnTo>
                <a:lnTo>
                  <a:pt x="657" y="9368"/>
                </a:lnTo>
                <a:lnTo>
                  <a:pt x="925" y="9271"/>
                </a:lnTo>
                <a:lnTo>
                  <a:pt x="1168" y="9101"/>
                </a:lnTo>
                <a:lnTo>
                  <a:pt x="1314" y="9003"/>
                </a:lnTo>
                <a:close/>
                <a:moveTo>
                  <a:pt x="1266" y="10122"/>
                </a:moveTo>
                <a:lnTo>
                  <a:pt x="1266" y="10877"/>
                </a:lnTo>
                <a:lnTo>
                  <a:pt x="1120" y="10998"/>
                </a:lnTo>
                <a:lnTo>
                  <a:pt x="779" y="11242"/>
                </a:lnTo>
                <a:lnTo>
                  <a:pt x="730" y="10439"/>
                </a:lnTo>
                <a:lnTo>
                  <a:pt x="876" y="10366"/>
                </a:lnTo>
                <a:lnTo>
                  <a:pt x="1022" y="10293"/>
                </a:lnTo>
                <a:lnTo>
                  <a:pt x="1266" y="10122"/>
                </a:lnTo>
                <a:close/>
                <a:moveTo>
                  <a:pt x="11485" y="10633"/>
                </a:moveTo>
                <a:lnTo>
                  <a:pt x="11412" y="10658"/>
                </a:lnTo>
                <a:lnTo>
                  <a:pt x="11339" y="10731"/>
                </a:lnTo>
                <a:lnTo>
                  <a:pt x="11169" y="11023"/>
                </a:lnTo>
                <a:lnTo>
                  <a:pt x="11071" y="11144"/>
                </a:lnTo>
                <a:lnTo>
                  <a:pt x="10950" y="11242"/>
                </a:lnTo>
                <a:lnTo>
                  <a:pt x="10877" y="11290"/>
                </a:lnTo>
                <a:lnTo>
                  <a:pt x="10779" y="11315"/>
                </a:lnTo>
                <a:lnTo>
                  <a:pt x="10560" y="11315"/>
                </a:lnTo>
                <a:lnTo>
                  <a:pt x="10463" y="11290"/>
                </a:lnTo>
                <a:lnTo>
                  <a:pt x="10390" y="11242"/>
                </a:lnTo>
                <a:lnTo>
                  <a:pt x="10317" y="11169"/>
                </a:lnTo>
                <a:lnTo>
                  <a:pt x="10293" y="11096"/>
                </a:lnTo>
                <a:lnTo>
                  <a:pt x="10366" y="10901"/>
                </a:lnTo>
                <a:lnTo>
                  <a:pt x="10366" y="10828"/>
                </a:lnTo>
                <a:lnTo>
                  <a:pt x="10341" y="10755"/>
                </a:lnTo>
                <a:lnTo>
                  <a:pt x="10293" y="10706"/>
                </a:lnTo>
                <a:lnTo>
                  <a:pt x="10244" y="10658"/>
                </a:lnTo>
                <a:lnTo>
                  <a:pt x="10098" y="10658"/>
                </a:lnTo>
                <a:lnTo>
                  <a:pt x="10049" y="10682"/>
                </a:lnTo>
                <a:lnTo>
                  <a:pt x="10001" y="10755"/>
                </a:lnTo>
                <a:lnTo>
                  <a:pt x="9928" y="10877"/>
                </a:lnTo>
                <a:lnTo>
                  <a:pt x="9903" y="10998"/>
                </a:lnTo>
                <a:lnTo>
                  <a:pt x="9806" y="11120"/>
                </a:lnTo>
                <a:lnTo>
                  <a:pt x="9636" y="11217"/>
                </a:lnTo>
                <a:lnTo>
                  <a:pt x="9539" y="11242"/>
                </a:lnTo>
                <a:lnTo>
                  <a:pt x="9393" y="11266"/>
                </a:lnTo>
                <a:lnTo>
                  <a:pt x="9344" y="11242"/>
                </a:lnTo>
                <a:lnTo>
                  <a:pt x="9295" y="11217"/>
                </a:lnTo>
                <a:lnTo>
                  <a:pt x="9295" y="11169"/>
                </a:lnTo>
                <a:lnTo>
                  <a:pt x="9295" y="11096"/>
                </a:lnTo>
                <a:lnTo>
                  <a:pt x="9320" y="11023"/>
                </a:lnTo>
                <a:lnTo>
                  <a:pt x="9320" y="10950"/>
                </a:lnTo>
                <a:lnTo>
                  <a:pt x="9295" y="10901"/>
                </a:lnTo>
                <a:lnTo>
                  <a:pt x="9247" y="10852"/>
                </a:lnTo>
                <a:lnTo>
                  <a:pt x="9198" y="10828"/>
                </a:lnTo>
                <a:lnTo>
                  <a:pt x="9125" y="10804"/>
                </a:lnTo>
                <a:lnTo>
                  <a:pt x="9052" y="10828"/>
                </a:lnTo>
                <a:lnTo>
                  <a:pt x="8979" y="10852"/>
                </a:lnTo>
                <a:lnTo>
                  <a:pt x="8784" y="11047"/>
                </a:lnTo>
                <a:lnTo>
                  <a:pt x="8565" y="11242"/>
                </a:lnTo>
                <a:lnTo>
                  <a:pt x="8419" y="11290"/>
                </a:lnTo>
                <a:lnTo>
                  <a:pt x="8225" y="11315"/>
                </a:lnTo>
                <a:lnTo>
                  <a:pt x="8103" y="11290"/>
                </a:lnTo>
                <a:lnTo>
                  <a:pt x="8006" y="11290"/>
                </a:lnTo>
                <a:lnTo>
                  <a:pt x="7933" y="11242"/>
                </a:lnTo>
                <a:lnTo>
                  <a:pt x="7884" y="11193"/>
                </a:lnTo>
                <a:lnTo>
                  <a:pt x="7908" y="11071"/>
                </a:lnTo>
                <a:lnTo>
                  <a:pt x="7908" y="10901"/>
                </a:lnTo>
                <a:lnTo>
                  <a:pt x="7884" y="10828"/>
                </a:lnTo>
                <a:lnTo>
                  <a:pt x="7835" y="10755"/>
                </a:lnTo>
                <a:lnTo>
                  <a:pt x="7787" y="10706"/>
                </a:lnTo>
                <a:lnTo>
                  <a:pt x="7714" y="10682"/>
                </a:lnTo>
                <a:lnTo>
                  <a:pt x="7616" y="10682"/>
                </a:lnTo>
                <a:lnTo>
                  <a:pt x="7543" y="10706"/>
                </a:lnTo>
                <a:lnTo>
                  <a:pt x="7495" y="10779"/>
                </a:lnTo>
                <a:lnTo>
                  <a:pt x="7446" y="10852"/>
                </a:lnTo>
                <a:lnTo>
                  <a:pt x="7397" y="10974"/>
                </a:lnTo>
                <a:lnTo>
                  <a:pt x="7397" y="11071"/>
                </a:lnTo>
                <a:lnTo>
                  <a:pt x="7324" y="11144"/>
                </a:lnTo>
                <a:lnTo>
                  <a:pt x="7227" y="11193"/>
                </a:lnTo>
                <a:lnTo>
                  <a:pt x="7008" y="11193"/>
                </a:lnTo>
                <a:lnTo>
                  <a:pt x="6911" y="11169"/>
                </a:lnTo>
                <a:lnTo>
                  <a:pt x="6789" y="11096"/>
                </a:lnTo>
                <a:lnTo>
                  <a:pt x="6716" y="11023"/>
                </a:lnTo>
                <a:lnTo>
                  <a:pt x="6667" y="10950"/>
                </a:lnTo>
                <a:lnTo>
                  <a:pt x="6619" y="10877"/>
                </a:lnTo>
                <a:lnTo>
                  <a:pt x="6546" y="10804"/>
                </a:lnTo>
                <a:lnTo>
                  <a:pt x="6473" y="10779"/>
                </a:lnTo>
                <a:lnTo>
                  <a:pt x="6400" y="10779"/>
                </a:lnTo>
                <a:lnTo>
                  <a:pt x="6302" y="10804"/>
                </a:lnTo>
                <a:lnTo>
                  <a:pt x="6254" y="10852"/>
                </a:lnTo>
                <a:lnTo>
                  <a:pt x="6205" y="10901"/>
                </a:lnTo>
                <a:lnTo>
                  <a:pt x="6205" y="10998"/>
                </a:lnTo>
                <a:lnTo>
                  <a:pt x="6205" y="11096"/>
                </a:lnTo>
                <a:lnTo>
                  <a:pt x="6181" y="11169"/>
                </a:lnTo>
                <a:lnTo>
                  <a:pt x="6156" y="11217"/>
                </a:lnTo>
                <a:lnTo>
                  <a:pt x="6132" y="11266"/>
                </a:lnTo>
                <a:lnTo>
                  <a:pt x="6035" y="11315"/>
                </a:lnTo>
                <a:lnTo>
                  <a:pt x="5937" y="11339"/>
                </a:lnTo>
                <a:lnTo>
                  <a:pt x="5840" y="11315"/>
                </a:lnTo>
                <a:lnTo>
                  <a:pt x="5743" y="11242"/>
                </a:lnTo>
                <a:lnTo>
                  <a:pt x="5694" y="11144"/>
                </a:lnTo>
                <a:lnTo>
                  <a:pt x="5694" y="11096"/>
                </a:lnTo>
                <a:lnTo>
                  <a:pt x="5694" y="11047"/>
                </a:lnTo>
                <a:lnTo>
                  <a:pt x="5694" y="10925"/>
                </a:lnTo>
                <a:lnTo>
                  <a:pt x="5670" y="10852"/>
                </a:lnTo>
                <a:lnTo>
                  <a:pt x="5621" y="10779"/>
                </a:lnTo>
                <a:lnTo>
                  <a:pt x="5524" y="10755"/>
                </a:lnTo>
                <a:lnTo>
                  <a:pt x="5451" y="10731"/>
                </a:lnTo>
                <a:lnTo>
                  <a:pt x="5353" y="10755"/>
                </a:lnTo>
                <a:lnTo>
                  <a:pt x="5280" y="10828"/>
                </a:lnTo>
                <a:lnTo>
                  <a:pt x="5232" y="10901"/>
                </a:lnTo>
                <a:lnTo>
                  <a:pt x="5183" y="10998"/>
                </a:lnTo>
                <a:lnTo>
                  <a:pt x="5110" y="11096"/>
                </a:lnTo>
                <a:lnTo>
                  <a:pt x="5037" y="11169"/>
                </a:lnTo>
                <a:lnTo>
                  <a:pt x="4964" y="11242"/>
                </a:lnTo>
                <a:lnTo>
                  <a:pt x="4769" y="11339"/>
                </a:lnTo>
                <a:lnTo>
                  <a:pt x="4648" y="11363"/>
                </a:lnTo>
                <a:lnTo>
                  <a:pt x="4550" y="11388"/>
                </a:lnTo>
                <a:lnTo>
                  <a:pt x="4502" y="11388"/>
                </a:lnTo>
                <a:lnTo>
                  <a:pt x="4453" y="11363"/>
                </a:lnTo>
                <a:lnTo>
                  <a:pt x="4380" y="11315"/>
                </a:lnTo>
                <a:lnTo>
                  <a:pt x="4331" y="11217"/>
                </a:lnTo>
                <a:lnTo>
                  <a:pt x="4307" y="11120"/>
                </a:lnTo>
                <a:lnTo>
                  <a:pt x="4258" y="10950"/>
                </a:lnTo>
                <a:lnTo>
                  <a:pt x="4234" y="10877"/>
                </a:lnTo>
                <a:lnTo>
                  <a:pt x="4210" y="10877"/>
                </a:lnTo>
                <a:lnTo>
                  <a:pt x="4210" y="10852"/>
                </a:lnTo>
                <a:lnTo>
                  <a:pt x="4185" y="10828"/>
                </a:lnTo>
                <a:lnTo>
                  <a:pt x="4137" y="10804"/>
                </a:lnTo>
                <a:lnTo>
                  <a:pt x="4088" y="10804"/>
                </a:lnTo>
                <a:lnTo>
                  <a:pt x="4039" y="10828"/>
                </a:lnTo>
                <a:lnTo>
                  <a:pt x="3991" y="10852"/>
                </a:lnTo>
                <a:lnTo>
                  <a:pt x="3942" y="10950"/>
                </a:lnTo>
                <a:lnTo>
                  <a:pt x="3918" y="11071"/>
                </a:lnTo>
                <a:lnTo>
                  <a:pt x="3918" y="11290"/>
                </a:lnTo>
                <a:lnTo>
                  <a:pt x="3942" y="11388"/>
                </a:lnTo>
                <a:lnTo>
                  <a:pt x="3966" y="11509"/>
                </a:lnTo>
                <a:lnTo>
                  <a:pt x="4015" y="11582"/>
                </a:lnTo>
                <a:lnTo>
                  <a:pt x="4088" y="11680"/>
                </a:lnTo>
                <a:lnTo>
                  <a:pt x="4185" y="11753"/>
                </a:lnTo>
                <a:lnTo>
                  <a:pt x="4283" y="11801"/>
                </a:lnTo>
                <a:lnTo>
                  <a:pt x="4429" y="11850"/>
                </a:lnTo>
                <a:lnTo>
                  <a:pt x="4721" y="11850"/>
                </a:lnTo>
                <a:lnTo>
                  <a:pt x="4842" y="11826"/>
                </a:lnTo>
                <a:lnTo>
                  <a:pt x="4988" y="11777"/>
                </a:lnTo>
                <a:lnTo>
                  <a:pt x="5110" y="11704"/>
                </a:lnTo>
                <a:lnTo>
                  <a:pt x="5232" y="11631"/>
                </a:lnTo>
                <a:lnTo>
                  <a:pt x="5353" y="11534"/>
                </a:lnTo>
                <a:lnTo>
                  <a:pt x="5475" y="11655"/>
                </a:lnTo>
                <a:lnTo>
                  <a:pt x="5645" y="11728"/>
                </a:lnTo>
                <a:lnTo>
                  <a:pt x="5816" y="11777"/>
                </a:lnTo>
                <a:lnTo>
                  <a:pt x="5986" y="11801"/>
                </a:lnTo>
                <a:lnTo>
                  <a:pt x="6156" y="11777"/>
                </a:lnTo>
                <a:lnTo>
                  <a:pt x="6327" y="11728"/>
                </a:lnTo>
                <a:lnTo>
                  <a:pt x="6473" y="11631"/>
                </a:lnTo>
                <a:lnTo>
                  <a:pt x="6570" y="11509"/>
                </a:lnTo>
                <a:lnTo>
                  <a:pt x="6716" y="11558"/>
                </a:lnTo>
                <a:lnTo>
                  <a:pt x="6838" y="11607"/>
                </a:lnTo>
                <a:lnTo>
                  <a:pt x="6984" y="11631"/>
                </a:lnTo>
                <a:lnTo>
                  <a:pt x="7105" y="11655"/>
                </a:lnTo>
                <a:lnTo>
                  <a:pt x="7251" y="11655"/>
                </a:lnTo>
                <a:lnTo>
                  <a:pt x="7373" y="11631"/>
                </a:lnTo>
                <a:lnTo>
                  <a:pt x="7519" y="11582"/>
                </a:lnTo>
                <a:lnTo>
                  <a:pt x="7616" y="11534"/>
                </a:lnTo>
                <a:lnTo>
                  <a:pt x="7787" y="11631"/>
                </a:lnTo>
                <a:lnTo>
                  <a:pt x="7957" y="11728"/>
                </a:lnTo>
                <a:lnTo>
                  <a:pt x="8103" y="11777"/>
                </a:lnTo>
                <a:lnTo>
                  <a:pt x="8249" y="11801"/>
                </a:lnTo>
                <a:lnTo>
                  <a:pt x="8395" y="11777"/>
                </a:lnTo>
                <a:lnTo>
                  <a:pt x="8517" y="11753"/>
                </a:lnTo>
                <a:lnTo>
                  <a:pt x="8638" y="11680"/>
                </a:lnTo>
                <a:lnTo>
                  <a:pt x="8760" y="11607"/>
                </a:lnTo>
                <a:lnTo>
                  <a:pt x="9003" y="11436"/>
                </a:lnTo>
                <a:lnTo>
                  <a:pt x="9052" y="11509"/>
                </a:lnTo>
                <a:lnTo>
                  <a:pt x="9149" y="11582"/>
                </a:lnTo>
                <a:lnTo>
                  <a:pt x="9271" y="11631"/>
                </a:lnTo>
                <a:lnTo>
                  <a:pt x="9563" y="11631"/>
                </a:lnTo>
                <a:lnTo>
                  <a:pt x="9733" y="11582"/>
                </a:lnTo>
                <a:lnTo>
                  <a:pt x="9903" y="11534"/>
                </a:lnTo>
                <a:lnTo>
                  <a:pt x="10025" y="11436"/>
                </a:lnTo>
                <a:lnTo>
                  <a:pt x="10098" y="11509"/>
                </a:lnTo>
                <a:lnTo>
                  <a:pt x="10195" y="11582"/>
                </a:lnTo>
                <a:lnTo>
                  <a:pt x="10414" y="11680"/>
                </a:lnTo>
                <a:lnTo>
                  <a:pt x="10560" y="11728"/>
                </a:lnTo>
                <a:lnTo>
                  <a:pt x="10682" y="11753"/>
                </a:lnTo>
                <a:lnTo>
                  <a:pt x="10828" y="11728"/>
                </a:lnTo>
                <a:lnTo>
                  <a:pt x="10950" y="11704"/>
                </a:lnTo>
                <a:lnTo>
                  <a:pt x="11071" y="11655"/>
                </a:lnTo>
                <a:lnTo>
                  <a:pt x="11193" y="11582"/>
                </a:lnTo>
                <a:lnTo>
                  <a:pt x="11388" y="11388"/>
                </a:lnTo>
                <a:lnTo>
                  <a:pt x="11509" y="11509"/>
                </a:lnTo>
                <a:lnTo>
                  <a:pt x="11655" y="11582"/>
                </a:lnTo>
                <a:lnTo>
                  <a:pt x="11801" y="11631"/>
                </a:lnTo>
                <a:lnTo>
                  <a:pt x="11996" y="11655"/>
                </a:lnTo>
                <a:lnTo>
                  <a:pt x="12166" y="11655"/>
                </a:lnTo>
                <a:lnTo>
                  <a:pt x="12337" y="11631"/>
                </a:lnTo>
                <a:lnTo>
                  <a:pt x="12507" y="11582"/>
                </a:lnTo>
                <a:lnTo>
                  <a:pt x="12653" y="11509"/>
                </a:lnTo>
                <a:lnTo>
                  <a:pt x="12799" y="11582"/>
                </a:lnTo>
                <a:lnTo>
                  <a:pt x="12945" y="11607"/>
                </a:lnTo>
                <a:lnTo>
                  <a:pt x="13115" y="11631"/>
                </a:lnTo>
                <a:lnTo>
                  <a:pt x="13286" y="11631"/>
                </a:lnTo>
                <a:lnTo>
                  <a:pt x="13456" y="11607"/>
                </a:lnTo>
                <a:lnTo>
                  <a:pt x="13651" y="11558"/>
                </a:lnTo>
                <a:lnTo>
                  <a:pt x="13797" y="11485"/>
                </a:lnTo>
                <a:lnTo>
                  <a:pt x="13967" y="11388"/>
                </a:lnTo>
                <a:lnTo>
                  <a:pt x="14040" y="11436"/>
                </a:lnTo>
                <a:lnTo>
                  <a:pt x="14137" y="11461"/>
                </a:lnTo>
                <a:lnTo>
                  <a:pt x="14259" y="11461"/>
                </a:lnTo>
                <a:lnTo>
                  <a:pt x="14405" y="11436"/>
                </a:lnTo>
                <a:lnTo>
                  <a:pt x="14478" y="11388"/>
                </a:lnTo>
                <a:lnTo>
                  <a:pt x="14527" y="11339"/>
                </a:lnTo>
                <a:lnTo>
                  <a:pt x="14551" y="11266"/>
                </a:lnTo>
                <a:lnTo>
                  <a:pt x="14551" y="11193"/>
                </a:lnTo>
                <a:lnTo>
                  <a:pt x="14527" y="11120"/>
                </a:lnTo>
                <a:lnTo>
                  <a:pt x="14478" y="11071"/>
                </a:lnTo>
                <a:lnTo>
                  <a:pt x="14429" y="11047"/>
                </a:lnTo>
                <a:lnTo>
                  <a:pt x="14356" y="11023"/>
                </a:lnTo>
                <a:lnTo>
                  <a:pt x="14283" y="11047"/>
                </a:lnTo>
                <a:lnTo>
                  <a:pt x="14210" y="11023"/>
                </a:lnTo>
                <a:lnTo>
                  <a:pt x="14137" y="10925"/>
                </a:lnTo>
                <a:lnTo>
                  <a:pt x="14040" y="10852"/>
                </a:lnTo>
                <a:lnTo>
                  <a:pt x="13943" y="10852"/>
                </a:lnTo>
                <a:lnTo>
                  <a:pt x="13894" y="10877"/>
                </a:lnTo>
                <a:lnTo>
                  <a:pt x="13845" y="10925"/>
                </a:lnTo>
                <a:lnTo>
                  <a:pt x="13772" y="10974"/>
                </a:lnTo>
                <a:lnTo>
                  <a:pt x="13651" y="11047"/>
                </a:lnTo>
                <a:lnTo>
                  <a:pt x="13505" y="11120"/>
                </a:lnTo>
                <a:lnTo>
                  <a:pt x="13334" y="11169"/>
                </a:lnTo>
                <a:lnTo>
                  <a:pt x="13188" y="11217"/>
                </a:lnTo>
                <a:lnTo>
                  <a:pt x="12994" y="11217"/>
                </a:lnTo>
                <a:lnTo>
                  <a:pt x="12969" y="11193"/>
                </a:lnTo>
                <a:lnTo>
                  <a:pt x="12945" y="11144"/>
                </a:lnTo>
                <a:lnTo>
                  <a:pt x="12921" y="11096"/>
                </a:lnTo>
                <a:lnTo>
                  <a:pt x="12945" y="10974"/>
                </a:lnTo>
                <a:lnTo>
                  <a:pt x="12945" y="10901"/>
                </a:lnTo>
                <a:lnTo>
                  <a:pt x="12896" y="10828"/>
                </a:lnTo>
                <a:lnTo>
                  <a:pt x="12848" y="10779"/>
                </a:lnTo>
                <a:lnTo>
                  <a:pt x="12775" y="10755"/>
                </a:lnTo>
                <a:lnTo>
                  <a:pt x="12677" y="10779"/>
                </a:lnTo>
                <a:lnTo>
                  <a:pt x="12629" y="10804"/>
                </a:lnTo>
                <a:lnTo>
                  <a:pt x="12556" y="10852"/>
                </a:lnTo>
                <a:lnTo>
                  <a:pt x="12531" y="10925"/>
                </a:lnTo>
                <a:lnTo>
                  <a:pt x="12507" y="11047"/>
                </a:lnTo>
                <a:lnTo>
                  <a:pt x="12458" y="11096"/>
                </a:lnTo>
                <a:lnTo>
                  <a:pt x="12410" y="11144"/>
                </a:lnTo>
                <a:lnTo>
                  <a:pt x="12288" y="11217"/>
                </a:lnTo>
                <a:lnTo>
                  <a:pt x="12142" y="11242"/>
                </a:lnTo>
                <a:lnTo>
                  <a:pt x="11972" y="11242"/>
                </a:lnTo>
                <a:lnTo>
                  <a:pt x="11850" y="11217"/>
                </a:lnTo>
                <a:lnTo>
                  <a:pt x="11728" y="11144"/>
                </a:lnTo>
                <a:lnTo>
                  <a:pt x="11704" y="11120"/>
                </a:lnTo>
                <a:lnTo>
                  <a:pt x="11680" y="11071"/>
                </a:lnTo>
                <a:lnTo>
                  <a:pt x="11680" y="10998"/>
                </a:lnTo>
                <a:lnTo>
                  <a:pt x="11704" y="10950"/>
                </a:lnTo>
                <a:lnTo>
                  <a:pt x="11728" y="10852"/>
                </a:lnTo>
                <a:lnTo>
                  <a:pt x="11728" y="10779"/>
                </a:lnTo>
                <a:lnTo>
                  <a:pt x="11680" y="10706"/>
                </a:lnTo>
                <a:lnTo>
                  <a:pt x="11631" y="10658"/>
                </a:lnTo>
                <a:lnTo>
                  <a:pt x="11558" y="10633"/>
                </a:lnTo>
                <a:close/>
                <a:moveTo>
                  <a:pt x="1266" y="11363"/>
                </a:moveTo>
                <a:lnTo>
                  <a:pt x="1266" y="11826"/>
                </a:lnTo>
                <a:lnTo>
                  <a:pt x="1095" y="11972"/>
                </a:lnTo>
                <a:lnTo>
                  <a:pt x="974" y="12118"/>
                </a:lnTo>
                <a:lnTo>
                  <a:pt x="876" y="12215"/>
                </a:lnTo>
                <a:lnTo>
                  <a:pt x="828" y="12337"/>
                </a:lnTo>
                <a:lnTo>
                  <a:pt x="803" y="11534"/>
                </a:lnTo>
                <a:lnTo>
                  <a:pt x="803" y="11485"/>
                </a:lnTo>
                <a:lnTo>
                  <a:pt x="925" y="11485"/>
                </a:lnTo>
                <a:lnTo>
                  <a:pt x="1047" y="11461"/>
                </a:lnTo>
                <a:lnTo>
                  <a:pt x="1144" y="11412"/>
                </a:lnTo>
                <a:lnTo>
                  <a:pt x="1266" y="11363"/>
                </a:lnTo>
                <a:close/>
                <a:moveTo>
                  <a:pt x="1266" y="12385"/>
                </a:moveTo>
                <a:lnTo>
                  <a:pt x="1266" y="12872"/>
                </a:lnTo>
                <a:lnTo>
                  <a:pt x="974" y="13140"/>
                </a:lnTo>
                <a:lnTo>
                  <a:pt x="828" y="13286"/>
                </a:lnTo>
                <a:lnTo>
                  <a:pt x="828" y="12653"/>
                </a:lnTo>
                <a:lnTo>
                  <a:pt x="1022" y="12556"/>
                </a:lnTo>
                <a:lnTo>
                  <a:pt x="1217" y="12410"/>
                </a:lnTo>
                <a:lnTo>
                  <a:pt x="1266" y="12385"/>
                </a:lnTo>
                <a:close/>
                <a:moveTo>
                  <a:pt x="4088" y="12775"/>
                </a:moveTo>
                <a:lnTo>
                  <a:pt x="4039" y="12799"/>
                </a:lnTo>
                <a:lnTo>
                  <a:pt x="4015" y="12823"/>
                </a:lnTo>
                <a:lnTo>
                  <a:pt x="3820" y="13164"/>
                </a:lnTo>
                <a:lnTo>
                  <a:pt x="3747" y="13359"/>
                </a:lnTo>
                <a:lnTo>
                  <a:pt x="3699" y="13553"/>
                </a:lnTo>
                <a:lnTo>
                  <a:pt x="3674" y="13748"/>
                </a:lnTo>
                <a:lnTo>
                  <a:pt x="3699" y="13821"/>
                </a:lnTo>
                <a:lnTo>
                  <a:pt x="3747" y="13894"/>
                </a:lnTo>
                <a:lnTo>
                  <a:pt x="3796" y="13967"/>
                </a:lnTo>
                <a:lnTo>
                  <a:pt x="3869" y="13991"/>
                </a:lnTo>
                <a:lnTo>
                  <a:pt x="3991" y="14040"/>
                </a:lnTo>
                <a:lnTo>
                  <a:pt x="4258" y="14040"/>
                </a:lnTo>
                <a:lnTo>
                  <a:pt x="4404" y="14016"/>
                </a:lnTo>
                <a:lnTo>
                  <a:pt x="4526" y="13967"/>
                </a:lnTo>
                <a:lnTo>
                  <a:pt x="4672" y="13918"/>
                </a:lnTo>
                <a:lnTo>
                  <a:pt x="4940" y="13748"/>
                </a:lnTo>
                <a:lnTo>
                  <a:pt x="5183" y="13578"/>
                </a:lnTo>
                <a:lnTo>
                  <a:pt x="5256" y="13675"/>
                </a:lnTo>
                <a:lnTo>
                  <a:pt x="5353" y="13748"/>
                </a:lnTo>
                <a:lnTo>
                  <a:pt x="5475" y="13821"/>
                </a:lnTo>
                <a:lnTo>
                  <a:pt x="5621" y="13870"/>
                </a:lnTo>
                <a:lnTo>
                  <a:pt x="5791" y="13918"/>
                </a:lnTo>
                <a:lnTo>
                  <a:pt x="6108" y="13918"/>
                </a:lnTo>
                <a:lnTo>
                  <a:pt x="6278" y="13894"/>
                </a:lnTo>
                <a:lnTo>
                  <a:pt x="6424" y="13821"/>
                </a:lnTo>
                <a:lnTo>
                  <a:pt x="6570" y="13772"/>
                </a:lnTo>
                <a:lnTo>
                  <a:pt x="6692" y="13675"/>
                </a:lnTo>
                <a:lnTo>
                  <a:pt x="6838" y="13578"/>
                </a:lnTo>
                <a:lnTo>
                  <a:pt x="6959" y="13675"/>
                </a:lnTo>
                <a:lnTo>
                  <a:pt x="7130" y="13724"/>
                </a:lnTo>
                <a:lnTo>
                  <a:pt x="7324" y="13748"/>
                </a:lnTo>
                <a:lnTo>
                  <a:pt x="7519" y="13748"/>
                </a:lnTo>
                <a:lnTo>
                  <a:pt x="8030" y="13724"/>
                </a:lnTo>
                <a:lnTo>
                  <a:pt x="8565" y="13748"/>
                </a:lnTo>
                <a:lnTo>
                  <a:pt x="8906" y="13772"/>
                </a:lnTo>
                <a:lnTo>
                  <a:pt x="9271" y="13748"/>
                </a:lnTo>
                <a:lnTo>
                  <a:pt x="9466" y="13724"/>
                </a:lnTo>
                <a:lnTo>
                  <a:pt x="9636" y="13675"/>
                </a:lnTo>
                <a:lnTo>
                  <a:pt x="9782" y="13578"/>
                </a:lnTo>
                <a:lnTo>
                  <a:pt x="9928" y="13480"/>
                </a:lnTo>
                <a:lnTo>
                  <a:pt x="9952" y="13432"/>
                </a:lnTo>
                <a:lnTo>
                  <a:pt x="9952" y="13383"/>
                </a:lnTo>
                <a:lnTo>
                  <a:pt x="9928" y="13334"/>
                </a:lnTo>
                <a:lnTo>
                  <a:pt x="9879" y="13310"/>
                </a:lnTo>
                <a:lnTo>
                  <a:pt x="9660" y="13261"/>
                </a:lnTo>
                <a:lnTo>
                  <a:pt x="9466" y="13286"/>
                </a:lnTo>
                <a:lnTo>
                  <a:pt x="9028" y="13334"/>
                </a:lnTo>
                <a:lnTo>
                  <a:pt x="8590" y="13334"/>
                </a:lnTo>
                <a:lnTo>
                  <a:pt x="8176" y="13286"/>
                </a:lnTo>
                <a:lnTo>
                  <a:pt x="7957" y="13286"/>
                </a:lnTo>
                <a:lnTo>
                  <a:pt x="7616" y="13310"/>
                </a:lnTo>
                <a:lnTo>
                  <a:pt x="7276" y="13310"/>
                </a:lnTo>
                <a:lnTo>
                  <a:pt x="7203" y="13286"/>
                </a:lnTo>
                <a:lnTo>
                  <a:pt x="7178" y="13261"/>
                </a:lnTo>
                <a:lnTo>
                  <a:pt x="7203" y="13164"/>
                </a:lnTo>
                <a:lnTo>
                  <a:pt x="7178" y="13091"/>
                </a:lnTo>
                <a:lnTo>
                  <a:pt x="7154" y="13042"/>
                </a:lnTo>
                <a:lnTo>
                  <a:pt x="7105" y="12969"/>
                </a:lnTo>
                <a:lnTo>
                  <a:pt x="7057" y="12945"/>
                </a:lnTo>
                <a:lnTo>
                  <a:pt x="6984" y="12921"/>
                </a:lnTo>
                <a:lnTo>
                  <a:pt x="6911" y="12945"/>
                </a:lnTo>
                <a:lnTo>
                  <a:pt x="6838" y="12994"/>
                </a:lnTo>
                <a:lnTo>
                  <a:pt x="6594" y="13237"/>
                </a:lnTo>
                <a:lnTo>
                  <a:pt x="6302" y="13432"/>
                </a:lnTo>
                <a:lnTo>
                  <a:pt x="6205" y="13480"/>
                </a:lnTo>
                <a:lnTo>
                  <a:pt x="6059" y="13505"/>
                </a:lnTo>
                <a:lnTo>
                  <a:pt x="5913" y="13505"/>
                </a:lnTo>
                <a:lnTo>
                  <a:pt x="5767" y="13480"/>
                </a:lnTo>
                <a:lnTo>
                  <a:pt x="5645" y="13432"/>
                </a:lnTo>
                <a:lnTo>
                  <a:pt x="5548" y="13359"/>
                </a:lnTo>
                <a:lnTo>
                  <a:pt x="5524" y="13286"/>
                </a:lnTo>
                <a:lnTo>
                  <a:pt x="5524" y="13237"/>
                </a:lnTo>
                <a:lnTo>
                  <a:pt x="5524" y="13164"/>
                </a:lnTo>
                <a:lnTo>
                  <a:pt x="5548" y="13067"/>
                </a:lnTo>
                <a:lnTo>
                  <a:pt x="5548" y="12994"/>
                </a:lnTo>
                <a:lnTo>
                  <a:pt x="5524" y="12921"/>
                </a:lnTo>
                <a:lnTo>
                  <a:pt x="5475" y="12872"/>
                </a:lnTo>
                <a:lnTo>
                  <a:pt x="5426" y="12823"/>
                </a:lnTo>
                <a:lnTo>
                  <a:pt x="5353" y="12799"/>
                </a:lnTo>
                <a:lnTo>
                  <a:pt x="5280" y="12799"/>
                </a:lnTo>
                <a:lnTo>
                  <a:pt x="5207" y="12848"/>
                </a:lnTo>
                <a:lnTo>
                  <a:pt x="5159" y="12896"/>
                </a:lnTo>
                <a:lnTo>
                  <a:pt x="5086" y="13018"/>
                </a:lnTo>
                <a:lnTo>
                  <a:pt x="5013" y="13091"/>
                </a:lnTo>
                <a:lnTo>
                  <a:pt x="4842" y="13261"/>
                </a:lnTo>
                <a:lnTo>
                  <a:pt x="4648" y="13407"/>
                </a:lnTo>
                <a:lnTo>
                  <a:pt x="4453" y="13505"/>
                </a:lnTo>
                <a:lnTo>
                  <a:pt x="4331" y="13578"/>
                </a:lnTo>
                <a:lnTo>
                  <a:pt x="4185" y="13602"/>
                </a:lnTo>
                <a:lnTo>
                  <a:pt x="4137" y="13602"/>
                </a:lnTo>
                <a:lnTo>
                  <a:pt x="4088" y="13578"/>
                </a:lnTo>
                <a:lnTo>
                  <a:pt x="4088" y="13505"/>
                </a:lnTo>
                <a:lnTo>
                  <a:pt x="4088" y="13407"/>
                </a:lnTo>
                <a:lnTo>
                  <a:pt x="4210" y="12945"/>
                </a:lnTo>
                <a:lnTo>
                  <a:pt x="4210" y="12896"/>
                </a:lnTo>
                <a:lnTo>
                  <a:pt x="4210" y="12848"/>
                </a:lnTo>
                <a:lnTo>
                  <a:pt x="4161" y="12799"/>
                </a:lnTo>
                <a:lnTo>
                  <a:pt x="4112" y="12775"/>
                </a:lnTo>
                <a:close/>
                <a:moveTo>
                  <a:pt x="1266" y="13407"/>
                </a:moveTo>
                <a:lnTo>
                  <a:pt x="1266" y="14113"/>
                </a:lnTo>
                <a:lnTo>
                  <a:pt x="1168" y="14186"/>
                </a:lnTo>
                <a:lnTo>
                  <a:pt x="1071" y="14235"/>
                </a:lnTo>
                <a:lnTo>
                  <a:pt x="925" y="14381"/>
                </a:lnTo>
                <a:lnTo>
                  <a:pt x="779" y="14527"/>
                </a:lnTo>
                <a:lnTo>
                  <a:pt x="803" y="13748"/>
                </a:lnTo>
                <a:lnTo>
                  <a:pt x="925" y="13675"/>
                </a:lnTo>
                <a:lnTo>
                  <a:pt x="1047" y="13578"/>
                </a:lnTo>
                <a:lnTo>
                  <a:pt x="1241" y="13407"/>
                </a:lnTo>
                <a:close/>
                <a:moveTo>
                  <a:pt x="1266" y="14624"/>
                </a:moveTo>
                <a:lnTo>
                  <a:pt x="1266" y="14940"/>
                </a:lnTo>
                <a:lnTo>
                  <a:pt x="1193" y="14989"/>
                </a:lnTo>
                <a:lnTo>
                  <a:pt x="949" y="15208"/>
                </a:lnTo>
                <a:lnTo>
                  <a:pt x="730" y="15451"/>
                </a:lnTo>
                <a:lnTo>
                  <a:pt x="755" y="15062"/>
                </a:lnTo>
                <a:lnTo>
                  <a:pt x="876" y="14989"/>
                </a:lnTo>
                <a:lnTo>
                  <a:pt x="974" y="14892"/>
                </a:lnTo>
                <a:lnTo>
                  <a:pt x="1168" y="14697"/>
                </a:lnTo>
                <a:lnTo>
                  <a:pt x="1266" y="14624"/>
                </a:lnTo>
                <a:close/>
                <a:moveTo>
                  <a:pt x="1241" y="15451"/>
                </a:moveTo>
                <a:lnTo>
                  <a:pt x="1241" y="15500"/>
                </a:lnTo>
                <a:lnTo>
                  <a:pt x="1217" y="15841"/>
                </a:lnTo>
                <a:lnTo>
                  <a:pt x="1071" y="15962"/>
                </a:lnTo>
                <a:lnTo>
                  <a:pt x="925" y="16108"/>
                </a:lnTo>
                <a:lnTo>
                  <a:pt x="682" y="16400"/>
                </a:lnTo>
                <a:lnTo>
                  <a:pt x="706" y="15695"/>
                </a:lnTo>
                <a:lnTo>
                  <a:pt x="755" y="15719"/>
                </a:lnTo>
                <a:lnTo>
                  <a:pt x="828" y="15743"/>
                </a:lnTo>
                <a:lnTo>
                  <a:pt x="876" y="15743"/>
                </a:lnTo>
                <a:lnTo>
                  <a:pt x="949" y="15695"/>
                </a:lnTo>
                <a:lnTo>
                  <a:pt x="1241" y="15451"/>
                </a:lnTo>
                <a:close/>
                <a:moveTo>
                  <a:pt x="1168" y="16327"/>
                </a:moveTo>
                <a:lnTo>
                  <a:pt x="1120" y="17009"/>
                </a:lnTo>
                <a:lnTo>
                  <a:pt x="998" y="17082"/>
                </a:lnTo>
                <a:lnTo>
                  <a:pt x="876" y="17179"/>
                </a:lnTo>
                <a:lnTo>
                  <a:pt x="682" y="17373"/>
                </a:lnTo>
                <a:lnTo>
                  <a:pt x="584" y="17495"/>
                </a:lnTo>
                <a:lnTo>
                  <a:pt x="657" y="16668"/>
                </a:lnTo>
                <a:lnTo>
                  <a:pt x="803" y="16619"/>
                </a:lnTo>
                <a:lnTo>
                  <a:pt x="949" y="16522"/>
                </a:lnTo>
                <a:lnTo>
                  <a:pt x="1168" y="16327"/>
                </a:lnTo>
                <a:close/>
                <a:moveTo>
                  <a:pt x="6813" y="463"/>
                </a:moveTo>
                <a:lnTo>
                  <a:pt x="8322" y="487"/>
                </a:lnTo>
                <a:lnTo>
                  <a:pt x="9830" y="560"/>
                </a:lnTo>
                <a:lnTo>
                  <a:pt x="12848" y="706"/>
                </a:lnTo>
                <a:lnTo>
                  <a:pt x="12775" y="901"/>
                </a:lnTo>
                <a:lnTo>
                  <a:pt x="12750" y="1071"/>
                </a:lnTo>
                <a:lnTo>
                  <a:pt x="12677" y="1484"/>
                </a:lnTo>
                <a:lnTo>
                  <a:pt x="12677" y="1874"/>
                </a:lnTo>
                <a:lnTo>
                  <a:pt x="12702" y="2312"/>
                </a:lnTo>
                <a:lnTo>
                  <a:pt x="12775" y="3115"/>
                </a:lnTo>
                <a:lnTo>
                  <a:pt x="12799" y="3528"/>
                </a:lnTo>
                <a:lnTo>
                  <a:pt x="12823" y="3893"/>
                </a:lnTo>
                <a:lnTo>
                  <a:pt x="12823" y="3966"/>
                </a:lnTo>
                <a:lnTo>
                  <a:pt x="12872" y="4039"/>
                </a:lnTo>
                <a:lnTo>
                  <a:pt x="12896" y="4064"/>
                </a:lnTo>
                <a:lnTo>
                  <a:pt x="12945" y="4112"/>
                </a:lnTo>
                <a:lnTo>
                  <a:pt x="12994" y="4161"/>
                </a:lnTo>
                <a:lnTo>
                  <a:pt x="13067" y="4210"/>
                </a:lnTo>
                <a:lnTo>
                  <a:pt x="13261" y="4258"/>
                </a:lnTo>
                <a:lnTo>
                  <a:pt x="13456" y="4307"/>
                </a:lnTo>
                <a:lnTo>
                  <a:pt x="13870" y="4331"/>
                </a:lnTo>
                <a:lnTo>
                  <a:pt x="14697" y="4356"/>
                </a:lnTo>
                <a:lnTo>
                  <a:pt x="15500" y="4356"/>
                </a:lnTo>
                <a:lnTo>
                  <a:pt x="15889" y="4331"/>
                </a:lnTo>
                <a:lnTo>
                  <a:pt x="16279" y="4283"/>
                </a:lnTo>
                <a:lnTo>
                  <a:pt x="16254" y="5061"/>
                </a:lnTo>
                <a:lnTo>
                  <a:pt x="16279" y="5864"/>
                </a:lnTo>
                <a:lnTo>
                  <a:pt x="16303" y="6643"/>
                </a:lnTo>
                <a:lnTo>
                  <a:pt x="16303" y="7422"/>
                </a:lnTo>
                <a:lnTo>
                  <a:pt x="16254" y="9319"/>
                </a:lnTo>
                <a:lnTo>
                  <a:pt x="16254" y="10268"/>
                </a:lnTo>
                <a:lnTo>
                  <a:pt x="16254" y="11242"/>
                </a:lnTo>
                <a:lnTo>
                  <a:pt x="16303" y="13140"/>
                </a:lnTo>
                <a:lnTo>
                  <a:pt x="16352" y="15062"/>
                </a:lnTo>
                <a:lnTo>
                  <a:pt x="16327" y="15962"/>
                </a:lnTo>
                <a:lnTo>
                  <a:pt x="16327" y="16887"/>
                </a:lnTo>
                <a:lnTo>
                  <a:pt x="16327" y="17738"/>
                </a:lnTo>
                <a:lnTo>
                  <a:pt x="16303" y="18152"/>
                </a:lnTo>
                <a:lnTo>
                  <a:pt x="16254" y="18590"/>
                </a:lnTo>
                <a:lnTo>
                  <a:pt x="15889" y="18614"/>
                </a:lnTo>
                <a:lnTo>
                  <a:pt x="15524" y="18639"/>
                </a:lnTo>
                <a:lnTo>
                  <a:pt x="11923" y="18639"/>
                </a:lnTo>
                <a:lnTo>
                  <a:pt x="9733" y="18614"/>
                </a:lnTo>
                <a:lnTo>
                  <a:pt x="7616" y="18566"/>
                </a:lnTo>
                <a:lnTo>
                  <a:pt x="5524" y="18517"/>
                </a:lnTo>
                <a:lnTo>
                  <a:pt x="4453" y="18517"/>
                </a:lnTo>
                <a:lnTo>
                  <a:pt x="3358" y="18566"/>
                </a:lnTo>
                <a:lnTo>
                  <a:pt x="2701" y="18566"/>
                </a:lnTo>
                <a:lnTo>
                  <a:pt x="2360" y="18590"/>
                </a:lnTo>
                <a:lnTo>
                  <a:pt x="2020" y="18639"/>
                </a:lnTo>
                <a:lnTo>
                  <a:pt x="1971" y="18590"/>
                </a:lnTo>
                <a:lnTo>
                  <a:pt x="1922" y="18517"/>
                </a:lnTo>
                <a:lnTo>
                  <a:pt x="1849" y="18493"/>
                </a:lnTo>
                <a:lnTo>
                  <a:pt x="1776" y="18493"/>
                </a:lnTo>
                <a:lnTo>
                  <a:pt x="1703" y="18298"/>
                </a:lnTo>
                <a:lnTo>
                  <a:pt x="1655" y="18103"/>
                </a:lnTo>
                <a:lnTo>
                  <a:pt x="1703" y="18030"/>
                </a:lnTo>
                <a:lnTo>
                  <a:pt x="1703" y="17957"/>
                </a:lnTo>
                <a:lnTo>
                  <a:pt x="1679" y="17884"/>
                </a:lnTo>
                <a:lnTo>
                  <a:pt x="1631" y="17811"/>
                </a:lnTo>
                <a:lnTo>
                  <a:pt x="1631" y="17398"/>
                </a:lnTo>
                <a:lnTo>
                  <a:pt x="1631" y="17009"/>
                </a:lnTo>
                <a:lnTo>
                  <a:pt x="1679" y="16133"/>
                </a:lnTo>
                <a:lnTo>
                  <a:pt x="1728" y="15281"/>
                </a:lnTo>
                <a:lnTo>
                  <a:pt x="1728" y="15086"/>
                </a:lnTo>
                <a:lnTo>
                  <a:pt x="1752" y="15038"/>
                </a:lnTo>
                <a:lnTo>
                  <a:pt x="1776" y="14965"/>
                </a:lnTo>
                <a:lnTo>
                  <a:pt x="1776" y="14916"/>
                </a:lnTo>
                <a:lnTo>
                  <a:pt x="1728" y="14843"/>
                </a:lnTo>
                <a:lnTo>
                  <a:pt x="1728" y="13018"/>
                </a:lnTo>
                <a:lnTo>
                  <a:pt x="1801" y="12945"/>
                </a:lnTo>
                <a:lnTo>
                  <a:pt x="1825" y="12848"/>
                </a:lnTo>
                <a:lnTo>
                  <a:pt x="1825" y="12775"/>
                </a:lnTo>
                <a:lnTo>
                  <a:pt x="1776" y="12726"/>
                </a:lnTo>
                <a:lnTo>
                  <a:pt x="1728" y="12677"/>
                </a:lnTo>
                <a:lnTo>
                  <a:pt x="1728" y="11071"/>
                </a:lnTo>
                <a:lnTo>
                  <a:pt x="1752" y="11023"/>
                </a:lnTo>
                <a:lnTo>
                  <a:pt x="1752" y="10974"/>
                </a:lnTo>
                <a:lnTo>
                  <a:pt x="1752" y="10925"/>
                </a:lnTo>
                <a:lnTo>
                  <a:pt x="1728" y="10852"/>
                </a:lnTo>
                <a:lnTo>
                  <a:pt x="1728" y="10049"/>
                </a:lnTo>
                <a:lnTo>
                  <a:pt x="1801" y="7373"/>
                </a:lnTo>
                <a:lnTo>
                  <a:pt x="1874" y="6059"/>
                </a:lnTo>
                <a:lnTo>
                  <a:pt x="1947" y="4721"/>
                </a:lnTo>
                <a:lnTo>
                  <a:pt x="1971" y="4137"/>
                </a:lnTo>
                <a:lnTo>
                  <a:pt x="1971" y="3553"/>
                </a:lnTo>
                <a:lnTo>
                  <a:pt x="1922" y="2969"/>
                </a:lnTo>
                <a:lnTo>
                  <a:pt x="1898" y="2360"/>
                </a:lnTo>
                <a:lnTo>
                  <a:pt x="1849" y="1825"/>
                </a:lnTo>
                <a:lnTo>
                  <a:pt x="1801" y="1290"/>
                </a:lnTo>
                <a:lnTo>
                  <a:pt x="1752" y="925"/>
                </a:lnTo>
                <a:lnTo>
                  <a:pt x="1703" y="755"/>
                </a:lnTo>
                <a:lnTo>
                  <a:pt x="1703" y="560"/>
                </a:lnTo>
                <a:lnTo>
                  <a:pt x="2141" y="609"/>
                </a:lnTo>
                <a:lnTo>
                  <a:pt x="2579" y="609"/>
                </a:lnTo>
                <a:lnTo>
                  <a:pt x="3455" y="584"/>
                </a:lnTo>
                <a:lnTo>
                  <a:pt x="5134" y="511"/>
                </a:lnTo>
                <a:lnTo>
                  <a:pt x="5962" y="487"/>
                </a:lnTo>
                <a:lnTo>
                  <a:pt x="6813" y="463"/>
                </a:lnTo>
                <a:close/>
                <a:moveTo>
                  <a:pt x="1120" y="17544"/>
                </a:moveTo>
                <a:lnTo>
                  <a:pt x="1144" y="17982"/>
                </a:lnTo>
                <a:lnTo>
                  <a:pt x="949" y="18176"/>
                </a:lnTo>
                <a:lnTo>
                  <a:pt x="779" y="18371"/>
                </a:lnTo>
                <a:lnTo>
                  <a:pt x="682" y="18517"/>
                </a:lnTo>
                <a:lnTo>
                  <a:pt x="584" y="18663"/>
                </a:lnTo>
                <a:lnTo>
                  <a:pt x="536" y="18858"/>
                </a:lnTo>
                <a:lnTo>
                  <a:pt x="513" y="19015"/>
                </a:lnTo>
                <a:lnTo>
                  <a:pt x="511" y="18979"/>
                </a:lnTo>
                <a:lnTo>
                  <a:pt x="511" y="18468"/>
                </a:lnTo>
                <a:lnTo>
                  <a:pt x="536" y="17982"/>
                </a:lnTo>
                <a:lnTo>
                  <a:pt x="657" y="17909"/>
                </a:lnTo>
                <a:lnTo>
                  <a:pt x="779" y="17836"/>
                </a:lnTo>
                <a:lnTo>
                  <a:pt x="974" y="17665"/>
                </a:lnTo>
                <a:lnTo>
                  <a:pt x="1120" y="17544"/>
                </a:lnTo>
                <a:close/>
                <a:moveTo>
                  <a:pt x="1266" y="18468"/>
                </a:moveTo>
                <a:lnTo>
                  <a:pt x="1314" y="18663"/>
                </a:lnTo>
                <a:lnTo>
                  <a:pt x="1412" y="18833"/>
                </a:lnTo>
                <a:lnTo>
                  <a:pt x="1144" y="19150"/>
                </a:lnTo>
                <a:lnTo>
                  <a:pt x="876" y="19539"/>
                </a:lnTo>
                <a:lnTo>
                  <a:pt x="633" y="19928"/>
                </a:lnTo>
                <a:lnTo>
                  <a:pt x="584" y="19685"/>
                </a:lnTo>
                <a:lnTo>
                  <a:pt x="536" y="19466"/>
                </a:lnTo>
                <a:lnTo>
                  <a:pt x="514" y="19031"/>
                </a:lnTo>
                <a:lnTo>
                  <a:pt x="514" y="19031"/>
                </a:lnTo>
                <a:lnTo>
                  <a:pt x="536" y="19052"/>
                </a:lnTo>
                <a:lnTo>
                  <a:pt x="584" y="19052"/>
                </a:lnTo>
                <a:lnTo>
                  <a:pt x="779" y="18955"/>
                </a:lnTo>
                <a:lnTo>
                  <a:pt x="949" y="18809"/>
                </a:lnTo>
                <a:lnTo>
                  <a:pt x="1266" y="18468"/>
                </a:lnTo>
                <a:close/>
                <a:moveTo>
                  <a:pt x="15427" y="19101"/>
                </a:moveTo>
                <a:lnTo>
                  <a:pt x="15427" y="19296"/>
                </a:lnTo>
                <a:lnTo>
                  <a:pt x="15427" y="19490"/>
                </a:lnTo>
                <a:lnTo>
                  <a:pt x="15451" y="19904"/>
                </a:lnTo>
                <a:lnTo>
                  <a:pt x="15086" y="19953"/>
                </a:lnTo>
                <a:lnTo>
                  <a:pt x="15086" y="19953"/>
                </a:lnTo>
                <a:lnTo>
                  <a:pt x="15159" y="19734"/>
                </a:lnTo>
                <a:lnTo>
                  <a:pt x="15257" y="19417"/>
                </a:lnTo>
                <a:lnTo>
                  <a:pt x="15281" y="19271"/>
                </a:lnTo>
                <a:lnTo>
                  <a:pt x="15281" y="19101"/>
                </a:lnTo>
                <a:close/>
                <a:moveTo>
                  <a:pt x="15038" y="19101"/>
                </a:moveTo>
                <a:lnTo>
                  <a:pt x="14989" y="19174"/>
                </a:lnTo>
                <a:lnTo>
                  <a:pt x="14940" y="19271"/>
                </a:lnTo>
                <a:lnTo>
                  <a:pt x="14843" y="19442"/>
                </a:lnTo>
                <a:lnTo>
                  <a:pt x="14721" y="19782"/>
                </a:lnTo>
                <a:lnTo>
                  <a:pt x="14600" y="20026"/>
                </a:lnTo>
                <a:lnTo>
                  <a:pt x="14356" y="20050"/>
                </a:lnTo>
                <a:lnTo>
                  <a:pt x="14429" y="19758"/>
                </a:lnTo>
                <a:lnTo>
                  <a:pt x="14502" y="19563"/>
                </a:lnTo>
                <a:lnTo>
                  <a:pt x="14551" y="19344"/>
                </a:lnTo>
                <a:lnTo>
                  <a:pt x="14575" y="19198"/>
                </a:lnTo>
                <a:lnTo>
                  <a:pt x="14551" y="19125"/>
                </a:lnTo>
                <a:lnTo>
                  <a:pt x="15038" y="19101"/>
                </a:lnTo>
                <a:close/>
                <a:moveTo>
                  <a:pt x="9782" y="19052"/>
                </a:moveTo>
                <a:lnTo>
                  <a:pt x="9660" y="19296"/>
                </a:lnTo>
                <a:lnTo>
                  <a:pt x="9563" y="19563"/>
                </a:lnTo>
                <a:lnTo>
                  <a:pt x="9490" y="19831"/>
                </a:lnTo>
                <a:lnTo>
                  <a:pt x="9441" y="20074"/>
                </a:lnTo>
                <a:lnTo>
                  <a:pt x="9028" y="20074"/>
                </a:lnTo>
                <a:lnTo>
                  <a:pt x="9101" y="19831"/>
                </a:lnTo>
                <a:lnTo>
                  <a:pt x="9174" y="19636"/>
                </a:lnTo>
                <a:lnTo>
                  <a:pt x="9320" y="19344"/>
                </a:lnTo>
                <a:lnTo>
                  <a:pt x="9368" y="19174"/>
                </a:lnTo>
                <a:lnTo>
                  <a:pt x="9393" y="19101"/>
                </a:lnTo>
                <a:lnTo>
                  <a:pt x="9368" y="19052"/>
                </a:lnTo>
                <a:close/>
                <a:moveTo>
                  <a:pt x="10779" y="19077"/>
                </a:moveTo>
                <a:lnTo>
                  <a:pt x="10585" y="19296"/>
                </a:lnTo>
                <a:lnTo>
                  <a:pt x="10439" y="19539"/>
                </a:lnTo>
                <a:lnTo>
                  <a:pt x="10366" y="19685"/>
                </a:lnTo>
                <a:lnTo>
                  <a:pt x="10317" y="19807"/>
                </a:lnTo>
                <a:lnTo>
                  <a:pt x="10268" y="19953"/>
                </a:lnTo>
                <a:lnTo>
                  <a:pt x="10244" y="20074"/>
                </a:lnTo>
                <a:lnTo>
                  <a:pt x="9879" y="20074"/>
                </a:lnTo>
                <a:lnTo>
                  <a:pt x="9903" y="19977"/>
                </a:lnTo>
                <a:lnTo>
                  <a:pt x="9976" y="19734"/>
                </a:lnTo>
                <a:lnTo>
                  <a:pt x="10049" y="19515"/>
                </a:lnTo>
                <a:lnTo>
                  <a:pt x="10122" y="19320"/>
                </a:lnTo>
                <a:lnTo>
                  <a:pt x="10195" y="19198"/>
                </a:lnTo>
                <a:lnTo>
                  <a:pt x="10220" y="19077"/>
                </a:lnTo>
                <a:close/>
                <a:moveTo>
                  <a:pt x="9076" y="19028"/>
                </a:moveTo>
                <a:lnTo>
                  <a:pt x="9003" y="19150"/>
                </a:lnTo>
                <a:lnTo>
                  <a:pt x="8906" y="19271"/>
                </a:lnTo>
                <a:lnTo>
                  <a:pt x="8809" y="19466"/>
                </a:lnTo>
                <a:lnTo>
                  <a:pt x="8711" y="19685"/>
                </a:lnTo>
                <a:lnTo>
                  <a:pt x="8638" y="19880"/>
                </a:lnTo>
                <a:lnTo>
                  <a:pt x="8590" y="19977"/>
                </a:lnTo>
                <a:lnTo>
                  <a:pt x="8565" y="20074"/>
                </a:lnTo>
                <a:lnTo>
                  <a:pt x="8054" y="20099"/>
                </a:lnTo>
                <a:lnTo>
                  <a:pt x="8079" y="19953"/>
                </a:lnTo>
                <a:lnTo>
                  <a:pt x="8176" y="19734"/>
                </a:lnTo>
                <a:lnTo>
                  <a:pt x="8273" y="19490"/>
                </a:lnTo>
                <a:lnTo>
                  <a:pt x="8395" y="19296"/>
                </a:lnTo>
                <a:lnTo>
                  <a:pt x="8468" y="19150"/>
                </a:lnTo>
                <a:lnTo>
                  <a:pt x="8517" y="19028"/>
                </a:lnTo>
                <a:close/>
                <a:moveTo>
                  <a:pt x="10901" y="19077"/>
                </a:moveTo>
                <a:lnTo>
                  <a:pt x="10998" y="19101"/>
                </a:lnTo>
                <a:lnTo>
                  <a:pt x="11631" y="19101"/>
                </a:lnTo>
                <a:lnTo>
                  <a:pt x="11509" y="19247"/>
                </a:lnTo>
                <a:lnTo>
                  <a:pt x="11412" y="19393"/>
                </a:lnTo>
                <a:lnTo>
                  <a:pt x="11266" y="19685"/>
                </a:lnTo>
                <a:lnTo>
                  <a:pt x="11193" y="19880"/>
                </a:lnTo>
                <a:lnTo>
                  <a:pt x="11144" y="20001"/>
                </a:lnTo>
                <a:lnTo>
                  <a:pt x="11144" y="20099"/>
                </a:lnTo>
                <a:lnTo>
                  <a:pt x="11047" y="20099"/>
                </a:lnTo>
                <a:lnTo>
                  <a:pt x="10609" y="20074"/>
                </a:lnTo>
                <a:lnTo>
                  <a:pt x="10658" y="19831"/>
                </a:lnTo>
                <a:lnTo>
                  <a:pt x="10731" y="19588"/>
                </a:lnTo>
                <a:lnTo>
                  <a:pt x="10901" y="19077"/>
                </a:lnTo>
                <a:close/>
                <a:moveTo>
                  <a:pt x="14356" y="19125"/>
                </a:moveTo>
                <a:lnTo>
                  <a:pt x="14308" y="19198"/>
                </a:lnTo>
                <a:lnTo>
                  <a:pt x="14186" y="19393"/>
                </a:lnTo>
                <a:lnTo>
                  <a:pt x="14089" y="19563"/>
                </a:lnTo>
                <a:lnTo>
                  <a:pt x="13991" y="19782"/>
                </a:lnTo>
                <a:lnTo>
                  <a:pt x="13918" y="20001"/>
                </a:lnTo>
                <a:lnTo>
                  <a:pt x="13870" y="20074"/>
                </a:lnTo>
                <a:lnTo>
                  <a:pt x="13334" y="20099"/>
                </a:lnTo>
                <a:lnTo>
                  <a:pt x="13432" y="19880"/>
                </a:lnTo>
                <a:lnTo>
                  <a:pt x="13529" y="19685"/>
                </a:lnTo>
                <a:lnTo>
                  <a:pt x="13651" y="19393"/>
                </a:lnTo>
                <a:lnTo>
                  <a:pt x="13675" y="19344"/>
                </a:lnTo>
                <a:lnTo>
                  <a:pt x="13675" y="19271"/>
                </a:lnTo>
                <a:lnTo>
                  <a:pt x="13675" y="19198"/>
                </a:lnTo>
                <a:lnTo>
                  <a:pt x="13675" y="19150"/>
                </a:lnTo>
                <a:lnTo>
                  <a:pt x="13675" y="19125"/>
                </a:lnTo>
                <a:close/>
                <a:moveTo>
                  <a:pt x="7665" y="18979"/>
                </a:moveTo>
                <a:lnTo>
                  <a:pt x="8176" y="19004"/>
                </a:lnTo>
                <a:lnTo>
                  <a:pt x="8079" y="19125"/>
                </a:lnTo>
                <a:lnTo>
                  <a:pt x="7981" y="19271"/>
                </a:lnTo>
                <a:lnTo>
                  <a:pt x="7860" y="19490"/>
                </a:lnTo>
                <a:lnTo>
                  <a:pt x="7738" y="19782"/>
                </a:lnTo>
                <a:lnTo>
                  <a:pt x="7689" y="19953"/>
                </a:lnTo>
                <a:lnTo>
                  <a:pt x="7689" y="20099"/>
                </a:lnTo>
                <a:lnTo>
                  <a:pt x="6984" y="20123"/>
                </a:lnTo>
                <a:lnTo>
                  <a:pt x="7057" y="19977"/>
                </a:lnTo>
                <a:lnTo>
                  <a:pt x="7130" y="19831"/>
                </a:lnTo>
                <a:lnTo>
                  <a:pt x="7324" y="19563"/>
                </a:lnTo>
                <a:lnTo>
                  <a:pt x="7519" y="19271"/>
                </a:lnTo>
                <a:lnTo>
                  <a:pt x="7592" y="19125"/>
                </a:lnTo>
                <a:lnTo>
                  <a:pt x="7665" y="18979"/>
                </a:lnTo>
                <a:close/>
                <a:moveTo>
                  <a:pt x="11972" y="19101"/>
                </a:moveTo>
                <a:lnTo>
                  <a:pt x="12556" y="19125"/>
                </a:lnTo>
                <a:lnTo>
                  <a:pt x="12483" y="19223"/>
                </a:lnTo>
                <a:lnTo>
                  <a:pt x="12410" y="19320"/>
                </a:lnTo>
                <a:lnTo>
                  <a:pt x="12312" y="19563"/>
                </a:lnTo>
                <a:lnTo>
                  <a:pt x="12239" y="19855"/>
                </a:lnTo>
                <a:lnTo>
                  <a:pt x="12166" y="20123"/>
                </a:lnTo>
                <a:lnTo>
                  <a:pt x="11558" y="20099"/>
                </a:lnTo>
                <a:lnTo>
                  <a:pt x="11582" y="19953"/>
                </a:lnTo>
                <a:lnTo>
                  <a:pt x="11655" y="19807"/>
                </a:lnTo>
                <a:lnTo>
                  <a:pt x="11801" y="19563"/>
                </a:lnTo>
                <a:lnTo>
                  <a:pt x="11899" y="19369"/>
                </a:lnTo>
                <a:lnTo>
                  <a:pt x="11947" y="19247"/>
                </a:lnTo>
                <a:lnTo>
                  <a:pt x="11972" y="19101"/>
                </a:lnTo>
                <a:close/>
                <a:moveTo>
                  <a:pt x="13602" y="19125"/>
                </a:moveTo>
                <a:lnTo>
                  <a:pt x="13505" y="19174"/>
                </a:lnTo>
                <a:lnTo>
                  <a:pt x="13383" y="19247"/>
                </a:lnTo>
                <a:lnTo>
                  <a:pt x="13261" y="19393"/>
                </a:lnTo>
                <a:lnTo>
                  <a:pt x="13164" y="19539"/>
                </a:lnTo>
                <a:lnTo>
                  <a:pt x="13018" y="19831"/>
                </a:lnTo>
                <a:lnTo>
                  <a:pt x="12896" y="20123"/>
                </a:lnTo>
                <a:lnTo>
                  <a:pt x="12580" y="20123"/>
                </a:lnTo>
                <a:lnTo>
                  <a:pt x="12653" y="19807"/>
                </a:lnTo>
                <a:lnTo>
                  <a:pt x="12750" y="19490"/>
                </a:lnTo>
                <a:lnTo>
                  <a:pt x="12848" y="19150"/>
                </a:lnTo>
                <a:lnTo>
                  <a:pt x="12848" y="19125"/>
                </a:lnTo>
                <a:close/>
                <a:moveTo>
                  <a:pt x="6813" y="18955"/>
                </a:moveTo>
                <a:lnTo>
                  <a:pt x="7300" y="18979"/>
                </a:lnTo>
                <a:lnTo>
                  <a:pt x="7178" y="19101"/>
                </a:lnTo>
                <a:lnTo>
                  <a:pt x="7081" y="19223"/>
                </a:lnTo>
                <a:lnTo>
                  <a:pt x="6862" y="19515"/>
                </a:lnTo>
                <a:lnTo>
                  <a:pt x="6716" y="19831"/>
                </a:lnTo>
                <a:lnTo>
                  <a:pt x="6594" y="20147"/>
                </a:lnTo>
                <a:lnTo>
                  <a:pt x="6278" y="20147"/>
                </a:lnTo>
                <a:lnTo>
                  <a:pt x="6351" y="20001"/>
                </a:lnTo>
                <a:lnTo>
                  <a:pt x="6375" y="19855"/>
                </a:lnTo>
                <a:lnTo>
                  <a:pt x="6424" y="19685"/>
                </a:lnTo>
                <a:lnTo>
                  <a:pt x="6473" y="19539"/>
                </a:lnTo>
                <a:lnTo>
                  <a:pt x="6643" y="19247"/>
                </a:lnTo>
                <a:lnTo>
                  <a:pt x="6813" y="18955"/>
                </a:lnTo>
                <a:close/>
                <a:moveTo>
                  <a:pt x="6375" y="18955"/>
                </a:moveTo>
                <a:lnTo>
                  <a:pt x="6229" y="19198"/>
                </a:lnTo>
                <a:lnTo>
                  <a:pt x="6132" y="19417"/>
                </a:lnTo>
                <a:lnTo>
                  <a:pt x="6035" y="19588"/>
                </a:lnTo>
                <a:lnTo>
                  <a:pt x="5962" y="19782"/>
                </a:lnTo>
                <a:lnTo>
                  <a:pt x="5913" y="19977"/>
                </a:lnTo>
                <a:lnTo>
                  <a:pt x="5913" y="20074"/>
                </a:lnTo>
                <a:lnTo>
                  <a:pt x="5937" y="20172"/>
                </a:lnTo>
                <a:lnTo>
                  <a:pt x="5086" y="20220"/>
                </a:lnTo>
                <a:lnTo>
                  <a:pt x="5207" y="19977"/>
                </a:lnTo>
                <a:lnTo>
                  <a:pt x="5305" y="19734"/>
                </a:lnTo>
                <a:lnTo>
                  <a:pt x="5572" y="19320"/>
                </a:lnTo>
                <a:lnTo>
                  <a:pt x="5670" y="19150"/>
                </a:lnTo>
                <a:lnTo>
                  <a:pt x="5718" y="19052"/>
                </a:lnTo>
                <a:lnTo>
                  <a:pt x="5743" y="19004"/>
                </a:lnTo>
                <a:lnTo>
                  <a:pt x="5694" y="19052"/>
                </a:lnTo>
                <a:lnTo>
                  <a:pt x="5694" y="19052"/>
                </a:lnTo>
                <a:lnTo>
                  <a:pt x="5718" y="19004"/>
                </a:lnTo>
                <a:lnTo>
                  <a:pt x="5718" y="18955"/>
                </a:lnTo>
                <a:close/>
                <a:moveTo>
                  <a:pt x="5451" y="18955"/>
                </a:moveTo>
                <a:lnTo>
                  <a:pt x="5305" y="19125"/>
                </a:lnTo>
                <a:lnTo>
                  <a:pt x="5183" y="19296"/>
                </a:lnTo>
                <a:lnTo>
                  <a:pt x="4940" y="19685"/>
                </a:lnTo>
                <a:lnTo>
                  <a:pt x="4794" y="19953"/>
                </a:lnTo>
                <a:lnTo>
                  <a:pt x="4745" y="20099"/>
                </a:lnTo>
                <a:lnTo>
                  <a:pt x="4721" y="20220"/>
                </a:lnTo>
                <a:lnTo>
                  <a:pt x="4210" y="20269"/>
                </a:lnTo>
                <a:lnTo>
                  <a:pt x="4210" y="20196"/>
                </a:lnTo>
                <a:lnTo>
                  <a:pt x="4307" y="19953"/>
                </a:lnTo>
                <a:lnTo>
                  <a:pt x="4429" y="19709"/>
                </a:lnTo>
                <a:lnTo>
                  <a:pt x="4623" y="19369"/>
                </a:lnTo>
                <a:lnTo>
                  <a:pt x="4672" y="19271"/>
                </a:lnTo>
                <a:lnTo>
                  <a:pt x="4696" y="19198"/>
                </a:lnTo>
                <a:lnTo>
                  <a:pt x="4696" y="19101"/>
                </a:lnTo>
                <a:lnTo>
                  <a:pt x="4672" y="19004"/>
                </a:lnTo>
                <a:lnTo>
                  <a:pt x="4550" y="19004"/>
                </a:lnTo>
                <a:lnTo>
                  <a:pt x="4453" y="19077"/>
                </a:lnTo>
                <a:lnTo>
                  <a:pt x="4356" y="19150"/>
                </a:lnTo>
                <a:lnTo>
                  <a:pt x="4258" y="19271"/>
                </a:lnTo>
                <a:lnTo>
                  <a:pt x="4112" y="19490"/>
                </a:lnTo>
                <a:lnTo>
                  <a:pt x="4015" y="19709"/>
                </a:lnTo>
                <a:lnTo>
                  <a:pt x="3869" y="19977"/>
                </a:lnTo>
                <a:lnTo>
                  <a:pt x="3820" y="20123"/>
                </a:lnTo>
                <a:lnTo>
                  <a:pt x="3772" y="20293"/>
                </a:lnTo>
                <a:lnTo>
                  <a:pt x="3358" y="20318"/>
                </a:lnTo>
                <a:lnTo>
                  <a:pt x="3382" y="20172"/>
                </a:lnTo>
                <a:lnTo>
                  <a:pt x="3455" y="19928"/>
                </a:lnTo>
                <a:lnTo>
                  <a:pt x="3553" y="19709"/>
                </a:lnTo>
                <a:lnTo>
                  <a:pt x="3747" y="19320"/>
                </a:lnTo>
                <a:lnTo>
                  <a:pt x="3942" y="18955"/>
                </a:lnTo>
                <a:close/>
                <a:moveTo>
                  <a:pt x="1825" y="19028"/>
                </a:moveTo>
                <a:lnTo>
                  <a:pt x="2166" y="19052"/>
                </a:lnTo>
                <a:lnTo>
                  <a:pt x="2482" y="19052"/>
                </a:lnTo>
                <a:lnTo>
                  <a:pt x="2214" y="19393"/>
                </a:lnTo>
                <a:lnTo>
                  <a:pt x="1971" y="19758"/>
                </a:lnTo>
                <a:lnTo>
                  <a:pt x="1752" y="20099"/>
                </a:lnTo>
                <a:lnTo>
                  <a:pt x="1679" y="20245"/>
                </a:lnTo>
                <a:lnTo>
                  <a:pt x="1631" y="20366"/>
                </a:lnTo>
                <a:lnTo>
                  <a:pt x="1558" y="20366"/>
                </a:lnTo>
                <a:lnTo>
                  <a:pt x="1217" y="20342"/>
                </a:lnTo>
                <a:lnTo>
                  <a:pt x="876" y="20318"/>
                </a:lnTo>
                <a:lnTo>
                  <a:pt x="1120" y="20001"/>
                </a:lnTo>
                <a:lnTo>
                  <a:pt x="1363" y="19685"/>
                </a:lnTo>
                <a:lnTo>
                  <a:pt x="1582" y="19344"/>
                </a:lnTo>
                <a:lnTo>
                  <a:pt x="1825" y="19028"/>
                </a:lnTo>
                <a:close/>
                <a:moveTo>
                  <a:pt x="3650" y="18955"/>
                </a:moveTo>
                <a:lnTo>
                  <a:pt x="3528" y="19077"/>
                </a:lnTo>
                <a:lnTo>
                  <a:pt x="3431" y="19223"/>
                </a:lnTo>
                <a:lnTo>
                  <a:pt x="3236" y="19539"/>
                </a:lnTo>
                <a:lnTo>
                  <a:pt x="3163" y="19709"/>
                </a:lnTo>
                <a:lnTo>
                  <a:pt x="3066" y="19904"/>
                </a:lnTo>
                <a:lnTo>
                  <a:pt x="2993" y="20123"/>
                </a:lnTo>
                <a:lnTo>
                  <a:pt x="2993" y="20220"/>
                </a:lnTo>
                <a:lnTo>
                  <a:pt x="2993" y="20342"/>
                </a:lnTo>
                <a:lnTo>
                  <a:pt x="2044" y="20391"/>
                </a:lnTo>
                <a:lnTo>
                  <a:pt x="2214" y="20123"/>
                </a:lnTo>
                <a:lnTo>
                  <a:pt x="2360" y="19928"/>
                </a:lnTo>
                <a:lnTo>
                  <a:pt x="2677" y="19442"/>
                </a:lnTo>
                <a:lnTo>
                  <a:pt x="2847" y="19198"/>
                </a:lnTo>
                <a:lnTo>
                  <a:pt x="2969" y="19101"/>
                </a:lnTo>
                <a:lnTo>
                  <a:pt x="3066" y="19004"/>
                </a:lnTo>
                <a:lnTo>
                  <a:pt x="3650" y="18955"/>
                </a:lnTo>
                <a:close/>
                <a:moveTo>
                  <a:pt x="6619" y="0"/>
                </a:moveTo>
                <a:lnTo>
                  <a:pt x="5791" y="25"/>
                </a:lnTo>
                <a:lnTo>
                  <a:pt x="4940" y="49"/>
                </a:lnTo>
                <a:lnTo>
                  <a:pt x="3261" y="146"/>
                </a:lnTo>
                <a:lnTo>
                  <a:pt x="2068" y="195"/>
                </a:lnTo>
                <a:lnTo>
                  <a:pt x="1874" y="195"/>
                </a:lnTo>
                <a:lnTo>
                  <a:pt x="1703" y="244"/>
                </a:lnTo>
                <a:lnTo>
                  <a:pt x="1631" y="219"/>
                </a:lnTo>
                <a:lnTo>
                  <a:pt x="1582" y="195"/>
                </a:lnTo>
                <a:lnTo>
                  <a:pt x="1509" y="219"/>
                </a:lnTo>
                <a:lnTo>
                  <a:pt x="1460" y="268"/>
                </a:lnTo>
                <a:lnTo>
                  <a:pt x="1387" y="390"/>
                </a:lnTo>
                <a:lnTo>
                  <a:pt x="1363" y="511"/>
                </a:lnTo>
                <a:lnTo>
                  <a:pt x="1339" y="755"/>
                </a:lnTo>
                <a:lnTo>
                  <a:pt x="1339" y="1047"/>
                </a:lnTo>
                <a:lnTo>
                  <a:pt x="1387" y="1314"/>
                </a:lnTo>
                <a:lnTo>
                  <a:pt x="1217" y="1290"/>
                </a:lnTo>
                <a:lnTo>
                  <a:pt x="1047" y="1290"/>
                </a:lnTo>
                <a:lnTo>
                  <a:pt x="706" y="1314"/>
                </a:lnTo>
                <a:lnTo>
                  <a:pt x="536" y="1314"/>
                </a:lnTo>
                <a:lnTo>
                  <a:pt x="341" y="1338"/>
                </a:lnTo>
                <a:lnTo>
                  <a:pt x="268" y="1363"/>
                </a:lnTo>
                <a:lnTo>
                  <a:pt x="195" y="1411"/>
                </a:lnTo>
                <a:lnTo>
                  <a:pt x="122" y="1460"/>
                </a:lnTo>
                <a:lnTo>
                  <a:pt x="122" y="1557"/>
                </a:lnTo>
                <a:lnTo>
                  <a:pt x="122" y="1630"/>
                </a:lnTo>
                <a:lnTo>
                  <a:pt x="73" y="1874"/>
                </a:lnTo>
                <a:lnTo>
                  <a:pt x="49" y="2117"/>
                </a:lnTo>
                <a:lnTo>
                  <a:pt x="49" y="2652"/>
                </a:lnTo>
                <a:lnTo>
                  <a:pt x="73" y="3674"/>
                </a:lnTo>
                <a:lnTo>
                  <a:pt x="49" y="4891"/>
                </a:lnTo>
                <a:lnTo>
                  <a:pt x="25" y="6083"/>
                </a:lnTo>
                <a:lnTo>
                  <a:pt x="25" y="6765"/>
                </a:lnTo>
                <a:lnTo>
                  <a:pt x="49" y="7446"/>
                </a:lnTo>
                <a:lnTo>
                  <a:pt x="122" y="8809"/>
                </a:lnTo>
                <a:lnTo>
                  <a:pt x="219" y="10171"/>
                </a:lnTo>
                <a:lnTo>
                  <a:pt x="292" y="11534"/>
                </a:lnTo>
                <a:lnTo>
                  <a:pt x="317" y="12166"/>
                </a:lnTo>
                <a:lnTo>
                  <a:pt x="317" y="12799"/>
                </a:lnTo>
                <a:lnTo>
                  <a:pt x="292" y="14064"/>
                </a:lnTo>
                <a:lnTo>
                  <a:pt x="219" y="15330"/>
                </a:lnTo>
                <a:lnTo>
                  <a:pt x="146" y="16595"/>
                </a:lnTo>
                <a:lnTo>
                  <a:pt x="73" y="17519"/>
                </a:lnTo>
                <a:lnTo>
                  <a:pt x="25" y="17982"/>
                </a:lnTo>
                <a:lnTo>
                  <a:pt x="0" y="18444"/>
                </a:lnTo>
                <a:lnTo>
                  <a:pt x="0" y="18931"/>
                </a:lnTo>
                <a:lnTo>
                  <a:pt x="25" y="19393"/>
                </a:lnTo>
                <a:lnTo>
                  <a:pt x="98" y="19831"/>
                </a:lnTo>
                <a:lnTo>
                  <a:pt x="146" y="20050"/>
                </a:lnTo>
                <a:lnTo>
                  <a:pt x="219" y="20269"/>
                </a:lnTo>
                <a:lnTo>
                  <a:pt x="268" y="20366"/>
                </a:lnTo>
                <a:lnTo>
                  <a:pt x="365" y="20415"/>
                </a:lnTo>
                <a:lnTo>
                  <a:pt x="463" y="20439"/>
                </a:lnTo>
                <a:lnTo>
                  <a:pt x="536" y="20415"/>
                </a:lnTo>
                <a:lnTo>
                  <a:pt x="560" y="20512"/>
                </a:lnTo>
                <a:lnTo>
                  <a:pt x="609" y="20610"/>
                </a:lnTo>
                <a:lnTo>
                  <a:pt x="706" y="20658"/>
                </a:lnTo>
                <a:lnTo>
                  <a:pt x="803" y="20731"/>
                </a:lnTo>
                <a:lnTo>
                  <a:pt x="1047" y="20804"/>
                </a:lnTo>
                <a:lnTo>
                  <a:pt x="1339" y="20853"/>
                </a:lnTo>
                <a:lnTo>
                  <a:pt x="1631" y="20877"/>
                </a:lnTo>
                <a:lnTo>
                  <a:pt x="1922" y="20877"/>
                </a:lnTo>
                <a:lnTo>
                  <a:pt x="2312" y="20853"/>
                </a:lnTo>
                <a:lnTo>
                  <a:pt x="3188" y="20829"/>
                </a:lnTo>
                <a:lnTo>
                  <a:pt x="4039" y="20780"/>
                </a:lnTo>
                <a:lnTo>
                  <a:pt x="5767" y="20683"/>
                </a:lnTo>
                <a:lnTo>
                  <a:pt x="7057" y="20634"/>
                </a:lnTo>
                <a:lnTo>
                  <a:pt x="8322" y="20585"/>
                </a:lnTo>
                <a:lnTo>
                  <a:pt x="9611" y="20585"/>
                </a:lnTo>
                <a:lnTo>
                  <a:pt x="10877" y="20610"/>
                </a:lnTo>
                <a:lnTo>
                  <a:pt x="12239" y="20634"/>
                </a:lnTo>
                <a:lnTo>
                  <a:pt x="12337" y="20658"/>
                </a:lnTo>
                <a:lnTo>
                  <a:pt x="12434" y="20658"/>
                </a:lnTo>
                <a:lnTo>
                  <a:pt x="12458" y="20634"/>
                </a:lnTo>
                <a:lnTo>
                  <a:pt x="13261" y="20634"/>
                </a:lnTo>
                <a:lnTo>
                  <a:pt x="14040" y="20585"/>
                </a:lnTo>
                <a:lnTo>
                  <a:pt x="14843" y="20512"/>
                </a:lnTo>
                <a:lnTo>
                  <a:pt x="15622" y="20391"/>
                </a:lnTo>
                <a:lnTo>
                  <a:pt x="15695" y="20366"/>
                </a:lnTo>
                <a:lnTo>
                  <a:pt x="15743" y="20342"/>
                </a:lnTo>
                <a:lnTo>
                  <a:pt x="15865" y="20318"/>
                </a:lnTo>
                <a:lnTo>
                  <a:pt x="15962" y="20269"/>
                </a:lnTo>
                <a:lnTo>
                  <a:pt x="16011" y="20172"/>
                </a:lnTo>
                <a:lnTo>
                  <a:pt x="16035" y="20123"/>
                </a:lnTo>
                <a:lnTo>
                  <a:pt x="16035" y="20050"/>
                </a:lnTo>
                <a:lnTo>
                  <a:pt x="16011" y="19807"/>
                </a:lnTo>
                <a:lnTo>
                  <a:pt x="15962" y="19563"/>
                </a:lnTo>
                <a:lnTo>
                  <a:pt x="15938" y="19320"/>
                </a:lnTo>
                <a:lnTo>
                  <a:pt x="15938" y="19077"/>
                </a:lnTo>
                <a:lnTo>
                  <a:pt x="16400" y="19028"/>
                </a:lnTo>
                <a:lnTo>
                  <a:pt x="16522" y="18979"/>
                </a:lnTo>
                <a:lnTo>
                  <a:pt x="16595" y="18906"/>
                </a:lnTo>
                <a:lnTo>
                  <a:pt x="16668" y="18833"/>
                </a:lnTo>
                <a:lnTo>
                  <a:pt x="16717" y="18760"/>
                </a:lnTo>
                <a:lnTo>
                  <a:pt x="16790" y="18347"/>
                </a:lnTo>
                <a:lnTo>
                  <a:pt x="16838" y="17933"/>
                </a:lnTo>
                <a:lnTo>
                  <a:pt x="16863" y="17519"/>
                </a:lnTo>
                <a:lnTo>
                  <a:pt x="16863" y="17106"/>
                </a:lnTo>
                <a:lnTo>
                  <a:pt x="16863" y="16254"/>
                </a:lnTo>
                <a:lnTo>
                  <a:pt x="16838" y="15427"/>
                </a:lnTo>
                <a:lnTo>
                  <a:pt x="16838" y="14429"/>
                </a:lnTo>
                <a:lnTo>
                  <a:pt x="16814" y="13432"/>
                </a:lnTo>
                <a:lnTo>
                  <a:pt x="16765" y="11412"/>
                </a:lnTo>
                <a:lnTo>
                  <a:pt x="16765" y="10414"/>
                </a:lnTo>
                <a:lnTo>
                  <a:pt x="16765" y="9417"/>
                </a:lnTo>
                <a:lnTo>
                  <a:pt x="16814" y="7422"/>
                </a:lnTo>
                <a:lnTo>
                  <a:pt x="16814" y="6473"/>
                </a:lnTo>
                <a:lnTo>
                  <a:pt x="16814" y="5499"/>
                </a:lnTo>
                <a:lnTo>
                  <a:pt x="16814" y="5013"/>
                </a:lnTo>
                <a:lnTo>
                  <a:pt x="16765" y="4550"/>
                </a:lnTo>
                <a:lnTo>
                  <a:pt x="16717" y="4064"/>
                </a:lnTo>
                <a:lnTo>
                  <a:pt x="16619" y="3601"/>
                </a:lnTo>
                <a:lnTo>
                  <a:pt x="16571" y="3553"/>
                </a:lnTo>
                <a:lnTo>
                  <a:pt x="16522" y="3504"/>
                </a:lnTo>
                <a:lnTo>
                  <a:pt x="16425" y="3334"/>
                </a:lnTo>
                <a:lnTo>
                  <a:pt x="16303" y="3188"/>
                </a:lnTo>
                <a:lnTo>
                  <a:pt x="16060" y="2896"/>
                </a:lnTo>
                <a:lnTo>
                  <a:pt x="15792" y="2604"/>
                </a:lnTo>
                <a:lnTo>
                  <a:pt x="15524" y="2336"/>
                </a:lnTo>
                <a:lnTo>
                  <a:pt x="14989" y="1801"/>
                </a:lnTo>
                <a:lnTo>
                  <a:pt x="14502" y="1338"/>
                </a:lnTo>
                <a:lnTo>
                  <a:pt x="14259" y="1119"/>
                </a:lnTo>
                <a:lnTo>
                  <a:pt x="13991" y="901"/>
                </a:lnTo>
                <a:lnTo>
                  <a:pt x="13699" y="633"/>
                </a:lnTo>
                <a:lnTo>
                  <a:pt x="13529" y="487"/>
                </a:lnTo>
                <a:lnTo>
                  <a:pt x="13359" y="390"/>
                </a:lnTo>
                <a:lnTo>
                  <a:pt x="13334" y="317"/>
                </a:lnTo>
                <a:lnTo>
                  <a:pt x="13286" y="292"/>
                </a:lnTo>
                <a:lnTo>
                  <a:pt x="13237" y="268"/>
                </a:lnTo>
                <a:lnTo>
                  <a:pt x="13164" y="244"/>
                </a:lnTo>
                <a:lnTo>
                  <a:pt x="9903" y="73"/>
                </a:lnTo>
                <a:lnTo>
                  <a:pt x="8249" y="25"/>
                </a:lnTo>
                <a:lnTo>
                  <a:pt x="6619" y="0"/>
                </a:lnTo>
                <a:close/>
              </a:path>
            </a:pathLst>
          </a:custGeom>
          <a:solidFill>
            <a:srgbClr val="2B354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38" name="Google Shape;338;p62"/>
          <p:cNvGrpSpPr/>
          <p:nvPr/>
        </p:nvGrpSpPr>
        <p:grpSpPr>
          <a:xfrm>
            <a:off x="4648201" y="1469083"/>
            <a:ext cx="494267" cy="306176"/>
            <a:chOff x="4648201" y="1469083"/>
            <a:chExt cx="494267" cy="306176"/>
          </a:xfrm>
        </p:grpSpPr>
        <p:sp>
          <p:nvSpPr>
            <p:cNvPr id="339" name="Google Shape;339;p62"/>
            <p:cNvSpPr/>
            <p:nvPr/>
          </p:nvSpPr>
          <p:spPr>
            <a:xfrm>
              <a:off x="4648201" y="1469083"/>
              <a:ext cx="242457" cy="306176"/>
            </a:xfrm>
            <a:custGeom>
              <a:rect b="b" l="l" r="r" t="t"/>
              <a:pathLst>
                <a:path extrusionOk="0" h="297412" w="204173">
                  <a:moveTo>
                    <a:pt x="139600" y="3918"/>
                  </a:moveTo>
                  <a:cubicBezTo>
                    <a:pt x="98338" y="-8491"/>
                    <a:pt x="54708" y="9706"/>
                    <a:pt x="28442" y="42571"/>
                  </a:cubicBezTo>
                  <a:cubicBezTo>
                    <a:pt x="-1200" y="79689"/>
                    <a:pt x="-6483" y="131738"/>
                    <a:pt x="7088" y="176311"/>
                  </a:cubicBezTo>
                  <a:cubicBezTo>
                    <a:pt x="15375" y="203497"/>
                    <a:pt x="33244" y="222045"/>
                    <a:pt x="55322" y="238993"/>
                  </a:cubicBezTo>
                  <a:cubicBezTo>
                    <a:pt x="80842" y="258550"/>
                    <a:pt x="107305" y="276835"/>
                    <a:pt x="134360" y="294199"/>
                  </a:cubicBezTo>
                  <a:cubicBezTo>
                    <a:pt x="135671" y="295098"/>
                    <a:pt x="137291" y="295449"/>
                    <a:pt x="138855" y="295142"/>
                  </a:cubicBezTo>
                  <a:cubicBezTo>
                    <a:pt x="140391" y="296326"/>
                    <a:pt x="142213" y="297093"/>
                    <a:pt x="144138" y="297334"/>
                  </a:cubicBezTo>
                  <a:cubicBezTo>
                    <a:pt x="153237" y="298606"/>
                    <a:pt x="156855" y="283982"/>
                    <a:pt x="147295" y="282667"/>
                  </a:cubicBezTo>
                  <a:cubicBezTo>
                    <a:pt x="145827" y="282448"/>
                    <a:pt x="140981" y="260479"/>
                    <a:pt x="140148" y="257081"/>
                  </a:cubicBezTo>
                  <a:cubicBezTo>
                    <a:pt x="133825" y="231100"/>
                    <a:pt x="132067" y="204221"/>
                    <a:pt x="134952" y="177648"/>
                  </a:cubicBezTo>
                  <a:cubicBezTo>
                    <a:pt x="176609" y="182954"/>
                    <a:pt x="202633" y="143665"/>
                    <a:pt x="203883" y="105670"/>
                  </a:cubicBezTo>
                  <a:cubicBezTo>
                    <a:pt x="206974" y="59694"/>
                    <a:pt x="185444" y="17687"/>
                    <a:pt x="139600" y="3918"/>
                  </a:cubicBezTo>
                  <a:close/>
                  <a:moveTo>
                    <a:pt x="183054" y="133777"/>
                  </a:moveTo>
                  <a:cubicBezTo>
                    <a:pt x="174767" y="153268"/>
                    <a:pt x="153741" y="169383"/>
                    <a:pt x="131882" y="161709"/>
                  </a:cubicBezTo>
                  <a:cubicBezTo>
                    <a:pt x="129346" y="160810"/>
                    <a:pt x="126524" y="161336"/>
                    <a:pt x="124472" y="163068"/>
                  </a:cubicBezTo>
                  <a:cubicBezTo>
                    <a:pt x="123380" y="163770"/>
                    <a:pt x="122532" y="164800"/>
                    <a:pt x="122038" y="166006"/>
                  </a:cubicBezTo>
                  <a:cubicBezTo>
                    <a:pt x="121199" y="167475"/>
                    <a:pt x="120874" y="169185"/>
                    <a:pt x="121118" y="170852"/>
                  </a:cubicBezTo>
                  <a:cubicBezTo>
                    <a:pt x="116602" y="204944"/>
                    <a:pt x="119253" y="239629"/>
                    <a:pt x="128901" y="272647"/>
                  </a:cubicBezTo>
                  <a:cubicBezTo>
                    <a:pt x="113583" y="262540"/>
                    <a:pt x="98506" y="252082"/>
                    <a:pt x="83670" y="241229"/>
                  </a:cubicBezTo>
                  <a:cubicBezTo>
                    <a:pt x="67008" y="229039"/>
                    <a:pt x="48460" y="216783"/>
                    <a:pt x="35699" y="200274"/>
                  </a:cubicBezTo>
                  <a:cubicBezTo>
                    <a:pt x="-9706" y="138886"/>
                    <a:pt x="18840" y="27553"/>
                    <a:pt x="100223" y="15450"/>
                  </a:cubicBezTo>
                  <a:cubicBezTo>
                    <a:pt x="169505" y="7667"/>
                    <a:pt x="206601" y="72783"/>
                    <a:pt x="183054" y="133777"/>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340" name="Google Shape;340;p62"/>
            <p:cNvSpPr/>
            <p:nvPr/>
          </p:nvSpPr>
          <p:spPr>
            <a:xfrm>
              <a:off x="4905447" y="1470915"/>
              <a:ext cx="237021" cy="299328"/>
            </a:xfrm>
            <a:custGeom>
              <a:rect b="b" l="l" r="r" t="t"/>
              <a:pathLst>
                <a:path extrusionOk="0" h="290760" w="199595">
                  <a:moveTo>
                    <a:pt x="136439" y="3825"/>
                  </a:moveTo>
                  <a:cubicBezTo>
                    <a:pt x="96098" y="-8299"/>
                    <a:pt x="53476" y="9504"/>
                    <a:pt x="27803" y="41623"/>
                  </a:cubicBezTo>
                  <a:cubicBezTo>
                    <a:pt x="-1182" y="77908"/>
                    <a:pt x="-6334" y="128751"/>
                    <a:pt x="6930" y="172359"/>
                  </a:cubicBezTo>
                  <a:cubicBezTo>
                    <a:pt x="15021" y="198932"/>
                    <a:pt x="32494" y="217063"/>
                    <a:pt x="54090" y="233616"/>
                  </a:cubicBezTo>
                  <a:cubicBezTo>
                    <a:pt x="79040" y="252735"/>
                    <a:pt x="104911" y="270603"/>
                    <a:pt x="131352" y="287573"/>
                  </a:cubicBezTo>
                  <a:cubicBezTo>
                    <a:pt x="132626" y="288472"/>
                    <a:pt x="134211" y="288801"/>
                    <a:pt x="135737" y="288494"/>
                  </a:cubicBezTo>
                  <a:cubicBezTo>
                    <a:pt x="137241" y="289678"/>
                    <a:pt x="139037" y="290423"/>
                    <a:pt x="140933" y="290686"/>
                  </a:cubicBezTo>
                  <a:cubicBezTo>
                    <a:pt x="149813" y="291914"/>
                    <a:pt x="153343" y="277641"/>
                    <a:pt x="144003" y="276347"/>
                  </a:cubicBezTo>
                  <a:cubicBezTo>
                    <a:pt x="142556" y="276150"/>
                    <a:pt x="137842" y="254664"/>
                    <a:pt x="137009" y="251332"/>
                  </a:cubicBezTo>
                  <a:cubicBezTo>
                    <a:pt x="130839" y="225943"/>
                    <a:pt x="129125" y="199677"/>
                    <a:pt x="131944" y="173697"/>
                  </a:cubicBezTo>
                  <a:cubicBezTo>
                    <a:pt x="172768" y="178893"/>
                    <a:pt x="198091" y="140481"/>
                    <a:pt x="199318" y="103341"/>
                  </a:cubicBezTo>
                  <a:cubicBezTo>
                    <a:pt x="202300" y="58352"/>
                    <a:pt x="181253" y="17287"/>
                    <a:pt x="136439" y="3825"/>
                  </a:cubicBezTo>
                  <a:close/>
                  <a:moveTo>
                    <a:pt x="178907" y="130768"/>
                  </a:moveTo>
                  <a:cubicBezTo>
                    <a:pt x="170794" y="149799"/>
                    <a:pt x="150251" y="165541"/>
                    <a:pt x="128897" y="158042"/>
                  </a:cubicBezTo>
                  <a:cubicBezTo>
                    <a:pt x="126417" y="157187"/>
                    <a:pt x="123670" y="157692"/>
                    <a:pt x="121662" y="159380"/>
                  </a:cubicBezTo>
                  <a:cubicBezTo>
                    <a:pt x="120592" y="160082"/>
                    <a:pt x="119756" y="161068"/>
                    <a:pt x="119272" y="162252"/>
                  </a:cubicBezTo>
                  <a:cubicBezTo>
                    <a:pt x="118458" y="163699"/>
                    <a:pt x="118143" y="165343"/>
                    <a:pt x="118373" y="166988"/>
                  </a:cubicBezTo>
                  <a:cubicBezTo>
                    <a:pt x="113973" y="200335"/>
                    <a:pt x="116571" y="234230"/>
                    <a:pt x="126003" y="266503"/>
                  </a:cubicBezTo>
                  <a:cubicBezTo>
                    <a:pt x="111006" y="256615"/>
                    <a:pt x="96266" y="246399"/>
                    <a:pt x="81781" y="235809"/>
                  </a:cubicBezTo>
                  <a:cubicBezTo>
                    <a:pt x="65491" y="223882"/>
                    <a:pt x="47359" y="211911"/>
                    <a:pt x="34884" y="195775"/>
                  </a:cubicBezTo>
                  <a:cubicBezTo>
                    <a:pt x="-9491" y="135855"/>
                    <a:pt x="18419" y="26955"/>
                    <a:pt x="97961" y="15116"/>
                  </a:cubicBezTo>
                  <a:cubicBezTo>
                    <a:pt x="165664" y="7508"/>
                    <a:pt x="202015" y="71133"/>
                    <a:pt x="178907" y="130768"/>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341" name="Google Shape;341;p62"/>
            <p:cNvSpPr/>
            <p:nvPr/>
          </p:nvSpPr>
          <p:spPr>
            <a:xfrm>
              <a:off x="5073007" y="1521010"/>
              <a:ext cx="33435" cy="85682"/>
            </a:xfrm>
            <a:custGeom>
              <a:rect b="b" l="l" r="r" t="t"/>
              <a:pathLst>
                <a:path extrusionOk="0" h="83229" w="28156">
                  <a:moveTo>
                    <a:pt x="12001" y="2074"/>
                  </a:moveTo>
                  <a:cubicBezTo>
                    <a:pt x="5687" y="-4723"/>
                    <a:pt x="-4289" y="6788"/>
                    <a:pt x="2004" y="13584"/>
                  </a:cubicBezTo>
                  <a:cubicBezTo>
                    <a:pt x="17298" y="29699"/>
                    <a:pt x="17395" y="54956"/>
                    <a:pt x="2223" y="71180"/>
                  </a:cubicBezTo>
                  <a:cubicBezTo>
                    <a:pt x="-4354" y="78459"/>
                    <a:pt x="6608" y="87887"/>
                    <a:pt x="13054" y="80608"/>
                  </a:cubicBezTo>
                  <a:cubicBezTo>
                    <a:pt x="33750" y="57455"/>
                    <a:pt x="32961" y="24678"/>
                    <a:pt x="12001" y="2074"/>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342" name="Google Shape;342;p62"/>
            <p:cNvSpPr/>
            <p:nvPr/>
          </p:nvSpPr>
          <p:spPr>
            <a:xfrm>
              <a:off x="5048131" y="1602755"/>
              <a:ext cx="16927" cy="15235"/>
            </a:xfrm>
            <a:custGeom>
              <a:rect b="b" l="l" r="r" t="t"/>
              <a:pathLst>
                <a:path extrusionOk="0" h="14799" w="14254">
                  <a:moveTo>
                    <a:pt x="6816" y="0"/>
                  </a:moveTo>
                  <a:cubicBezTo>
                    <a:pt x="-2458" y="0"/>
                    <a:pt x="-2283" y="14799"/>
                    <a:pt x="7430" y="14799"/>
                  </a:cubicBezTo>
                  <a:cubicBezTo>
                    <a:pt x="16726" y="14799"/>
                    <a:pt x="16529" y="0"/>
                    <a:pt x="6816" y="0"/>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sp>
          <p:nvSpPr>
            <p:cNvPr id="343" name="Google Shape;343;p62"/>
            <p:cNvSpPr/>
            <p:nvPr/>
          </p:nvSpPr>
          <p:spPr>
            <a:xfrm>
              <a:off x="4682783" y="1582695"/>
              <a:ext cx="58513" cy="99005"/>
            </a:xfrm>
            <a:custGeom>
              <a:rect b="b" l="l" r="r" t="t"/>
              <a:pathLst>
                <a:path extrusionOk="0" h="96171" w="49274">
                  <a:moveTo>
                    <a:pt x="46778" y="83022"/>
                  </a:moveTo>
                  <a:cubicBezTo>
                    <a:pt x="27791" y="67456"/>
                    <a:pt x="9199" y="33057"/>
                    <a:pt x="16281" y="8194"/>
                  </a:cubicBezTo>
                  <a:cubicBezTo>
                    <a:pt x="18978" y="-1277"/>
                    <a:pt x="4442" y="-3163"/>
                    <a:pt x="1877" y="5848"/>
                  </a:cubicBezTo>
                  <a:cubicBezTo>
                    <a:pt x="-2947" y="22796"/>
                    <a:pt x="2271" y="39436"/>
                    <a:pt x="9112" y="55091"/>
                  </a:cubicBezTo>
                  <a:cubicBezTo>
                    <a:pt x="15689" y="70153"/>
                    <a:pt x="23933" y="83965"/>
                    <a:pt x="36802" y="94555"/>
                  </a:cubicBezTo>
                  <a:cubicBezTo>
                    <a:pt x="43994" y="100409"/>
                    <a:pt x="53991" y="88920"/>
                    <a:pt x="46778" y="83022"/>
                  </a:cubicBezTo>
                  <a:close/>
                </a:path>
              </a:pathLst>
            </a:custGeom>
            <a:solidFill>
              <a:schemeClr val="dk1"/>
            </a:solid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chemeClr val="lt1"/>
                </a:solidFill>
                <a:latin typeface="Calibri"/>
                <a:ea typeface="Calibri"/>
                <a:cs typeface="Calibri"/>
                <a:sym typeface="Calibri"/>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35"/>
                                        </p:tgtEl>
                                        <p:attrNameLst>
                                          <p:attrName>style.visibility</p:attrName>
                                        </p:attrNameLst>
                                      </p:cBhvr>
                                      <p:to>
                                        <p:strVal val="visible"/>
                                      </p:to>
                                    </p:set>
                                    <p:animEffect filter="fade" transition="in">
                                      <p:cBhvr>
                                        <p:cTn dur="1000"/>
                                        <p:tgtEl>
                                          <p:spTgt spid="335"/>
                                        </p:tgtEl>
                                      </p:cBhvr>
                                    </p:animEffect>
                                  </p:childTnLst>
                                </p:cTn>
                              </p:par>
                              <p:par>
                                <p:cTn fill="hold" nodeType="withEffect" presetClass="entr" presetID="10" presetSubtype="0">
                                  <p:stCondLst>
                                    <p:cond delay="0"/>
                                  </p:stCondLst>
                                  <p:childTnLst>
                                    <p:set>
                                      <p:cBhvr>
                                        <p:cTn dur="1" fill="hold">
                                          <p:stCondLst>
                                            <p:cond delay="0"/>
                                          </p:stCondLst>
                                        </p:cTn>
                                        <p:tgtEl>
                                          <p:spTgt spid="338"/>
                                        </p:tgtEl>
                                        <p:attrNameLst>
                                          <p:attrName>style.visibility</p:attrName>
                                        </p:attrNameLst>
                                      </p:cBhvr>
                                      <p:to>
                                        <p:strVal val="visible"/>
                                      </p:to>
                                    </p:set>
                                    <p:animEffect filter="fade" transition="in">
                                      <p:cBhvr>
                                        <p:cTn dur="1000"/>
                                        <p:tgtEl>
                                          <p:spTgt spid="3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9" name="Shape 169"/>
        <p:cNvGrpSpPr/>
        <p:nvPr/>
      </p:nvGrpSpPr>
      <p:grpSpPr>
        <a:xfrm>
          <a:off x="0" y="0"/>
          <a:ext cx="0" cy="0"/>
          <a:chOff x="0" y="0"/>
          <a:chExt cx="0" cy="0"/>
        </a:xfrm>
      </p:grpSpPr>
      <p:sp>
        <p:nvSpPr>
          <p:cNvPr id="170" name="Google Shape;170;p45"/>
          <p:cNvSpPr txBox="1"/>
          <p:nvPr>
            <p:ph idx="4294967295" type="title"/>
          </p:nvPr>
        </p:nvSpPr>
        <p:spPr>
          <a:xfrm>
            <a:off x="311700" y="314236"/>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220">
                <a:solidFill>
                  <a:schemeClr val="dk1"/>
                </a:solidFill>
              </a:rPr>
              <a:t>Hi, I’m Daniela</a:t>
            </a:r>
            <a:endParaRPr b="1" sz="2220">
              <a:solidFill>
                <a:schemeClr val="dk1"/>
              </a:solidFill>
            </a:endParaRPr>
          </a:p>
        </p:txBody>
      </p:sp>
      <p:pic>
        <p:nvPicPr>
          <p:cNvPr id="171" name="Google Shape;171;p45"/>
          <p:cNvPicPr preferRelativeResize="0"/>
          <p:nvPr/>
        </p:nvPicPr>
        <p:blipFill rotWithShape="1">
          <a:blip r:embed="rId3">
            <a:alphaModFix/>
          </a:blip>
          <a:srcRect b="0" l="13103" r="0" t="0"/>
          <a:stretch/>
        </p:blipFill>
        <p:spPr>
          <a:xfrm>
            <a:off x="405900" y="1117950"/>
            <a:ext cx="2453700" cy="1880400"/>
          </a:xfrm>
          <a:prstGeom prst="round2DiagRect">
            <a:avLst>
              <a:gd fmla="val 0" name="adj1"/>
              <a:gd fmla="val 17744" name="adj2"/>
            </a:avLst>
          </a:prstGeom>
          <a:noFill/>
          <a:ln cap="flat" cmpd="sng" w="38100">
            <a:solidFill>
              <a:srgbClr val="E4002C"/>
            </a:solidFill>
            <a:prstDash val="solid"/>
            <a:round/>
            <a:headEnd len="sm" w="sm" type="none"/>
            <a:tailEnd len="sm" w="sm" type="none"/>
          </a:ln>
          <a:effectLst>
            <a:outerShdw blurRad="57150" rotWithShape="0" algn="bl" dir="2160000" dist="19050">
              <a:srgbClr val="000000">
                <a:alpha val="50000"/>
              </a:srgbClr>
            </a:outerShdw>
          </a:effectLst>
        </p:spPr>
      </p:pic>
      <p:pic>
        <p:nvPicPr>
          <p:cNvPr id="172" name="Google Shape;172;p45"/>
          <p:cNvPicPr preferRelativeResize="0"/>
          <p:nvPr/>
        </p:nvPicPr>
        <p:blipFill>
          <a:blip r:embed="rId4">
            <a:alphaModFix/>
          </a:blip>
          <a:stretch>
            <a:fillRect/>
          </a:stretch>
        </p:blipFill>
        <p:spPr>
          <a:xfrm>
            <a:off x="2998475" y="1107575"/>
            <a:ext cx="2453700" cy="1889700"/>
          </a:xfrm>
          <a:prstGeom prst="round2DiagRect">
            <a:avLst>
              <a:gd fmla="val 16667" name="adj1"/>
              <a:gd fmla="val 0" name="adj2"/>
            </a:avLst>
          </a:prstGeom>
          <a:noFill/>
          <a:ln cap="flat" cmpd="sng" w="38100">
            <a:solidFill>
              <a:srgbClr val="E4002C"/>
            </a:solidFill>
            <a:prstDash val="solid"/>
            <a:round/>
            <a:headEnd len="sm" w="sm" type="none"/>
            <a:tailEnd len="sm" w="sm" type="none"/>
          </a:ln>
          <a:effectLst>
            <a:outerShdw blurRad="57150" rotWithShape="0" algn="bl" dir="2040000" dist="19050">
              <a:srgbClr val="000000">
                <a:alpha val="50000"/>
              </a:srgbClr>
            </a:outerShdw>
          </a:effectLst>
        </p:spPr>
      </p:pic>
      <p:sp>
        <p:nvSpPr>
          <p:cNvPr id="173" name="Google Shape;173;p45"/>
          <p:cNvSpPr txBox="1"/>
          <p:nvPr/>
        </p:nvSpPr>
        <p:spPr>
          <a:xfrm>
            <a:off x="5712925" y="1190450"/>
            <a:ext cx="3431100" cy="4311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1000"/>
              </a:spcAft>
              <a:buSzPts val="1600"/>
              <a:buFont typeface="IBM Plex Sans"/>
              <a:buChar char="●"/>
            </a:pPr>
            <a:r>
              <a:rPr lang="en" sz="1600">
                <a:latin typeface="IBM Plex Sans"/>
                <a:ea typeface="IBM Plex Sans"/>
                <a:cs typeface="IBM Plex Sans"/>
                <a:sym typeface="IBM Plex Sans"/>
              </a:rPr>
              <a:t>Neuroscientist</a:t>
            </a:r>
            <a:endParaRPr sz="1600">
              <a:latin typeface="IBM Plex Sans"/>
              <a:ea typeface="IBM Plex Sans"/>
              <a:cs typeface="IBM Plex Sans"/>
              <a:sym typeface="IBM Plex Sans"/>
            </a:endParaRPr>
          </a:p>
        </p:txBody>
      </p:sp>
      <p:sp>
        <p:nvSpPr>
          <p:cNvPr id="174" name="Google Shape;174;p45"/>
          <p:cNvSpPr txBox="1"/>
          <p:nvPr/>
        </p:nvSpPr>
        <p:spPr>
          <a:xfrm>
            <a:off x="5712925" y="1748250"/>
            <a:ext cx="3153300" cy="4311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1000"/>
              </a:spcAft>
              <a:buClr>
                <a:srgbClr val="000000"/>
              </a:buClr>
              <a:buSzPts val="1600"/>
              <a:buFont typeface="IBM Plex Sans"/>
              <a:buChar char="●"/>
            </a:pPr>
            <a:r>
              <a:rPr lang="en" sz="1600">
                <a:solidFill>
                  <a:srgbClr val="000000"/>
                </a:solidFill>
                <a:latin typeface="IBM Plex Sans"/>
                <a:ea typeface="IBM Plex Sans"/>
                <a:cs typeface="IBM Plex Sans"/>
                <a:sym typeface="IBM Plex Sans"/>
              </a:rPr>
              <a:t>Mozillian</a:t>
            </a:r>
            <a:endParaRPr sz="1600">
              <a:solidFill>
                <a:srgbClr val="000000"/>
              </a:solidFill>
              <a:latin typeface="IBM Plex Sans"/>
              <a:ea typeface="IBM Plex Sans"/>
              <a:cs typeface="IBM Plex Sans"/>
              <a:sym typeface="IBM Plex Sans"/>
            </a:endParaRPr>
          </a:p>
        </p:txBody>
      </p:sp>
      <p:sp>
        <p:nvSpPr>
          <p:cNvPr id="175" name="Google Shape;175;p45"/>
          <p:cNvSpPr txBox="1"/>
          <p:nvPr/>
        </p:nvSpPr>
        <p:spPr>
          <a:xfrm>
            <a:off x="5712925" y="2306050"/>
            <a:ext cx="3153300" cy="6771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1000"/>
              </a:spcAft>
              <a:buClr>
                <a:srgbClr val="000000"/>
              </a:buClr>
              <a:buSzPts val="1600"/>
              <a:buFont typeface="IBM Plex Sans"/>
              <a:buChar char="●"/>
            </a:pPr>
            <a:r>
              <a:rPr lang="en" sz="1600">
                <a:solidFill>
                  <a:srgbClr val="000000"/>
                </a:solidFill>
                <a:latin typeface="IBM Plex Sans"/>
                <a:ea typeface="IBM Plex Sans"/>
                <a:cs typeface="IBM Plex Sans"/>
                <a:sym typeface="IBM Plex Sans"/>
              </a:rPr>
              <a:t>PREreview </a:t>
            </a:r>
            <a:r>
              <a:rPr lang="en" sz="1600">
                <a:latin typeface="IBM Plex Sans"/>
                <a:ea typeface="IBM Plex Sans"/>
                <a:cs typeface="IBM Plex Sans"/>
                <a:sym typeface="IBM Plex Sans"/>
              </a:rPr>
              <a:t>Co-founder and Executive Director</a:t>
            </a:r>
            <a:endParaRPr sz="1600">
              <a:solidFill>
                <a:srgbClr val="000000"/>
              </a:solidFill>
              <a:latin typeface="IBM Plex Sans"/>
              <a:ea typeface="IBM Plex Sans"/>
              <a:cs typeface="IBM Plex Sans"/>
              <a:sym typeface="IBM Plex Sans"/>
            </a:endParaRPr>
          </a:p>
        </p:txBody>
      </p:sp>
      <p:sp>
        <p:nvSpPr>
          <p:cNvPr id="176" name="Google Shape;176;p45"/>
          <p:cNvSpPr txBox="1"/>
          <p:nvPr/>
        </p:nvSpPr>
        <p:spPr>
          <a:xfrm>
            <a:off x="5712925" y="3109850"/>
            <a:ext cx="3153300" cy="431100"/>
          </a:xfrm>
          <a:prstGeom prst="rect">
            <a:avLst/>
          </a:prstGeom>
          <a:noFill/>
          <a:ln>
            <a:noFill/>
          </a:ln>
        </p:spPr>
        <p:txBody>
          <a:bodyPr anchorCtr="0" anchor="t" bIns="91425" lIns="91425" spcFirstLastPara="1" rIns="91425" wrap="square" tIns="91425">
            <a:spAutoFit/>
          </a:bodyPr>
          <a:lstStyle/>
          <a:p>
            <a:pPr indent="-330200" lvl="0" marL="457200" rtl="0" algn="l">
              <a:spcBef>
                <a:spcPts val="0"/>
              </a:spcBef>
              <a:spcAft>
                <a:spcPts val="0"/>
              </a:spcAft>
              <a:buClr>
                <a:srgbClr val="000000"/>
              </a:buClr>
              <a:buSzPts val="1600"/>
              <a:buFont typeface="IBM Plex Sans"/>
              <a:buChar char="●"/>
            </a:pPr>
            <a:r>
              <a:rPr lang="en" sz="1600">
                <a:latin typeface="IBM Plex Sans"/>
                <a:ea typeface="IBM Plex Sans"/>
                <a:cs typeface="IBM Plex Sans"/>
                <a:sym typeface="IBM Plex Sans"/>
              </a:rPr>
              <a:t>Wife and m</a:t>
            </a:r>
            <a:r>
              <a:rPr lang="en" sz="1600">
                <a:solidFill>
                  <a:srgbClr val="000000"/>
                </a:solidFill>
                <a:latin typeface="IBM Plex Sans"/>
                <a:ea typeface="IBM Plex Sans"/>
                <a:cs typeface="IBM Plex Sans"/>
                <a:sym typeface="IBM Plex Sans"/>
              </a:rPr>
              <a:t>om of 2</a:t>
            </a:r>
            <a:endParaRPr sz="1600">
              <a:solidFill>
                <a:srgbClr val="000000"/>
              </a:solidFill>
              <a:latin typeface="IBM Plex Sans"/>
              <a:ea typeface="IBM Plex Sans"/>
              <a:cs typeface="IBM Plex Sans"/>
              <a:sym typeface="IBM Plex Sans"/>
            </a:endParaRPr>
          </a:p>
        </p:txBody>
      </p:sp>
      <p:pic>
        <p:nvPicPr>
          <p:cNvPr id="177" name="Google Shape;177;p45"/>
          <p:cNvPicPr preferRelativeResize="0"/>
          <p:nvPr/>
        </p:nvPicPr>
        <p:blipFill rotWithShape="1">
          <a:blip r:embed="rId5">
            <a:alphaModFix/>
          </a:blip>
          <a:srcRect b="31421" l="0" r="0" t="10818"/>
          <a:stretch/>
        </p:blipFill>
        <p:spPr>
          <a:xfrm>
            <a:off x="2998475" y="3139238"/>
            <a:ext cx="2453700" cy="1840500"/>
          </a:xfrm>
          <a:prstGeom prst="round2DiagRect">
            <a:avLst>
              <a:gd fmla="val 0" name="adj1"/>
              <a:gd fmla="val 14962" name="adj2"/>
            </a:avLst>
          </a:prstGeom>
          <a:noFill/>
          <a:ln cap="flat" cmpd="sng" w="38100">
            <a:solidFill>
              <a:srgbClr val="E4002C"/>
            </a:solidFill>
            <a:prstDash val="solid"/>
            <a:round/>
            <a:headEnd len="sm" w="sm" type="none"/>
            <a:tailEnd len="sm" w="sm" type="none"/>
          </a:ln>
        </p:spPr>
      </p:pic>
      <p:pic>
        <p:nvPicPr>
          <p:cNvPr id="178" name="Google Shape;178;p45"/>
          <p:cNvPicPr preferRelativeResize="0"/>
          <p:nvPr/>
        </p:nvPicPr>
        <p:blipFill rotWithShape="1">
          <a:blip r:embed="rId6">
            <a:alphaModFix/>
          </a:blip>
          <a:srcRect b="0" l="5548" r="5539" t="0"/>
          <a:stretch/>
        </p:blipFill>
        <p:spPr>
          <a:xfrm>
            <a:off x="405900" y="3142962"/>
            <a:ext cx="2453700" cy="1840500"/>
          </a:xfrm>
          <a:prstGeom prst="round2DiagRect">
            <a:avLst>
              <a:gd fmla="val 16667" name="adj1"/>
              <a:gd fmla="val 0" name="adj2"/>
            </a:avLst>
          </a:prstGeom>
          <a:noFill/>
          <a:ln cap="flat" cmpd="sng" w="38100">
            <a:solidFill>
              <a:srgbClr val="E4002C"/>
            </a:solidFill>
            <a:prstDash val="solid"/>
            <a:round/>
            <a:headEnd len="sm" w="sm" type="none"/>
            <a:tailEnd len="sm" w="sm" type="none"/>
          </a:ln>
        </p:spPr>
      </p:pic>
      <p:pic>
        <p:nvPicPr>
          <p:cNvPr id="179" name="Google Shape;179;p45" title="logo-vertical-white.png"/>
          <p:cNvPicPr preferRelativeResize="0"/>
          <p:nvPr/>
        </p:nvPicPr>
        <p:blipFill>
          <a:blip r:embed="rId7">
            <a:alphaModFix/>
          </a:blip>
          <a:stretch>
            <a:fillRect/>
          </a:stretch>
        </p:blipFill>
        <p:spPr>
          <a:xfrm>
            <a:off x="6411038" y="3651078"/>
            <a:ext cx="1757074" cy="102139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63"/>
          <p:cNvSpPr txBox="1"/>
          <p:nvPr>
            <p:ph type="title"/>
          </p:nvPr>
        </p:nvSpPr>
        <p:spPr>
          <a:xfrm>
            <a:off x="311700" y="1098100"/>
            <a:ext cx="85206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0" lang="en"/>
              <a:t>Who has </a:t>
            </a:r>
            <a:r>
              <a:rPr lang="en"/>
              <a:t>read</a:t>
            </a:r>
            <a:r>
              <a:rPr b="0" lang="en"/>
              <a:t> a preprint? 🖐️</a:t>
            </a:r>
            <a:endParaRPr b="0"/>
          </a:p>
        </p:txBody>
      </p:sp>
      <p:pic>
        <p:nvPicPr>
          <p:cNvPr id="349" name="Google Shape;349;p63" title="mentimeter_qr_code.png"/>
          <p:cNvPicPr preferRelativeResize="0"/>
          <p:nvPr/>
        </p:nvPicPr>
        <p:blipFill>
          <a:blip r:embed="rId3">
            <a:alphaModFix/>
          </a:blip>
          <a:stretch>
            <a:fillRect/>
          </a:stretch>
        </p:blipFill>
        <p:spPr>
          <a:xfrm>
            <a:off x="7364250" y="202773"/>
            <a:ext cx="1468050" cy="1468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64"/>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Preprints </a:t>
            </a:r>
            <a:r>
              <a:rPr b="1" i="1" lang="en" sz="2200"/>
              <a:t>vs</a:t>
            </a:r>
            <a:r>
              <a:rPr b="1" lang="en" sz="2200"/>
              <a:t>. traditional journal publication</a:t>
            </a:r>
            <a:endParaRPr b="1" sz="2200"/>
          </a:p>
        </p:txBody>
      </p:sp>
      <p:sp>
        <p:nvSpPr>
          <p:cNvPr id="355" name="Google Shape;355;p64"/>
          <p:cNvSpPr/>
          <p:nvPr/>
        </p:nvSpPr>
        <p:spPr>
          <a:xfrm>
            <a:off x="-739" y="2682155"/>
            <a:ext cx="9138900" cy="2508000"/>
          </a:xfrm>
          <a:prstGeom prst="rect">
            <a:avLst/>
          </a:prstGeom>
          <a:solidFill>
            <a:srgbClr val="262626"/>
          </a:solidFill>
          <a:ln cap="flat" cmpd="sng" w="12700">
            <a:solidFill>
              <a:srgbClr val="00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pic>
        <p:nvPicPr>
          <p:cNvPr descr="Page Facing Up Emoji" id="356" name="Google Shape;356;p64"/>
          <p:cNvPicPr preferRelativeResize="0"/>
          <p:nvPr/>
        </p:nvPicPr>
        <p:blipFill rotWithShape="1">
          <a:blip r:embed="rId3">
            <a:alphaModFix/>
          </a:blip>
          <a:srcRect b="0" l="0" r="0" t="0"/>
          <a:stretch/>
        </p:blipFill>
        <p:spPr>
          <a:xfrm>
            <a:off x="6738219" y="1499776"/>
            <a:ext cx="926788" cy="926788"/>
          </a:xfrm>
          <a:prstGeom prst="rect">
            <a:avLst/>
          </a:prstGeom>
          <a:noFill/>
          <a:ln>
            <a:noFill/>
          </a:ln>
        </p:spPr>
      </p:pic>
      <p:sp>
        <p:nvSpPr>
          <p:cNvPr id="357" name="Google Shape;357;p64"/>
          <p:cNvSpPr txBox="1"/>
          <p:nvPr/>
        </p:nvSpPr>
        <p:spPr>
          <a:xfrm>
            <a:off x="7324856" y="4895081"/>
            <a:ext cx="1777200" cy="207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IBM Plex Sans"/>
                <a:ea typeface="IBM Plex Sans"/>
                <a:cs typeface="IBM Plex Sans"/>
                <a:sym typeface="IBM Plex Sans"/>
              </a:rPr>
              <a:t>Emojis by </a:t>
            </a:r>
            <a:r>
              <a:rPr lang="en" sz="900">
                <a:solidFill>
                  <a:schemeClr val="lt1"/>
                </a:solidFill>
                <a:uFill>
                  <a:noFill/>
                </a:uFill>
                <a:latin typeface="IBM Plex Sans"/>
                <a:ea typeface="IBM Plex Sans"/>
                <a:cs typeface="IBM Plex Sans"/>
                <a:sym typeface="IBM Plex Sans"/>
                <a:hlinkClick r:id="rId4">
                  <a:extLst>
                    <a:ext uri="{A12FA001-AC4F-418D-AE19-62706E023703}">
                      <ahyp:hlinkClr val="tx"/>
                    </a:ext>
                  </a:extLst>
                </a:hlinkClick>
              </a:rPr>
              <a:t>Mozilla</a:t>
            </a:r>
            <a:r>
              <a:rPr lang="en" sz="900">
                <a:solidFill>
                  <a:schemeClr val="lt1"/>
                </a:solidFill>
                <a:latin typeface="IBM Plex Sans"/>
                <a:ea typeface="IBM Plex Sans"/>
                <a:cs typeface="IBM Plex Sans"/>
                <a:sym typeface="IBM Plex Sans"/>
              </a:rPr>
              <a:t> (CC BY 4.0)</a:t>
            </a:r>
            <a:endParaRPr sz="1100">
              <a:solidFill>
                <a:schemeClr val="lt1"/>
              </a:solidFill>
              <a:latin typeface="IBM Plex Sans"/>
              <a:ea typeface="IBM Plex Sans"/>
              <a:cs typeface="IBM Plex Sans"/>
              <a:sym typeface="IBM Plex Sans"/>
            </a:endParaRPr>
          </a:p>
        </p:txBody>
      </p:sp>
      <p:sp>
        <p:nvSpPr>
          <p:cNvPr id="358" name="Google Shape;358;p64"/>
          <p:cNvSpPr txBox="1"/>
          <p:nvPr/>
        </p:nvSpPr>
        <p:spPr>
          <a:xfrm>
            <a:off x="1913776" y="3076411"/>
            <a:ext cx="778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Journal 1</a:t>
            </a:r>
            <a:endParaRPr sz="1200">
              <a:latin typeface="Nunito"/>
              <a:ea typeface="Nunito"/>
              <a:cs typeface="Nunito"/>
              <a:sym typeface="Nunito"/>
            </a:endParaRPr>
          </a:p>
        </p:txBody>
      </p:sp>
      <p:sp>
        <p:nvSpPr>
          <p:cNvPr id="359" name="Google Shape;359;p64"/>
          <p:cNvSpPr txBox="1"/>
          <p:nvPr/>
        </p:nvSpPr>
        <p:spPr>
          <a:xfrm>
            <a:off x="4446640" y="3093592"/>
            <a:ext cx="778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Journal 2</a:t>
            </a:r>
            <a:endParaRPr sz="1200">
              <a:latin typeface="Nunito"/>
              <a:ea typeface="Nunito"/>
              <a:cs typeface="Nunito"/>
              <a:sym typeface="Nunito"/>
            </a:endParaRPr>
          </a:p>
        </p:txBody>
      </p:sp>
      <p:sp>
        <p:nvSpPr>
          <p:cNvPr id="360" name="Google Shape;360;p64"/>
          <p:cNvSpPr txBox="1"/>
          <p:nvPr/>
        </p:nvSpPr>
        <p:spPr>
          <a:xfrm>
            <a:off x="6912791" y="3104723"/>
            <a:ext cx="778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Journal 3</a:t>
            </a:r>
            <a:endParaRPr sz="1200">
              <a:latin typeface="Nunito"/>
              <a:ea typeface="Nunito"/>
              <a:cs typeface="Nunito"/>
              <a:sym typeface="Nunito"/>
            </a:endParaRPr>
          </a:p>
        </p:txBody>
      </p:sp>
      <p:pic>
        <p:nvPicPr>
          <p:cNvPr descr="Bookmark Emoji" id="361" name="Google Shape;361;p64"/>
          <p:cNvPicPr preferRelativeResize="0"/>
          <p:nvPr/>
        </p:nvPicPr>
        <p:blipFill rotWithShape="1">
          <a:blip r:embed="rId5">
            <a:alphaModFix/>
          </a:blip>
          <a:srcRect b="0" l="0" r="0" t="0"/>
          <a:stretch/>
        </p:blipFill>
        <p:spPr>
          <a:xfrm>
            <a:off x="6944885" y="1490943"/>
            <a:ext cx="568122" cy="568122"/>
          </a:xfrm>
          <a:prstGeom prst="rect">
            <a:avLst/>
          </a:prstGeom>
          <a:noFill/>
          <a:ln>
            <a:noFill/>
          </a:ln>
        </p:spPr>
      </p:pic>
      <p:pic>
        <p:nvPicPr>
          <p:cNvPr descr="Page Facing Up Emoji" id="362" name="Google Shape;362;p64"/>
          <p:cNvPicPr preferRelativeResize="0"/>
          <p:nvPr/>
        </p:nvPicPr>
        <p:blipFill rotWithShape="1">
          <a:blip r:embed="rId3">
            <a:alphaModFix/>
          </a:blip>
          <a:srcRect b="0" l="0" r="0" t="0"/>
          <a:stretch/>
        </p:blipFill>
        <p:spPr>
          <a:xfrm>
            <a:off x="111198" y="3264846"/>
            <a:ext cx="926788" cy="926788"/>
          </a:xfrm>
          <a:prstGeom prst="rect">
            <a:avLst/>
          </a:prstGeom>
          <a:noFill/>
          <a:ln>
            <a:noFill/>
          </a:ln>
        </p:spPr>
      </p:pic>
      <p:pic>
        <p:nvPicPr>
          <p:cNvPr descr="Closed Book Emoji" id="363" name="Google Shape;363;p64"/>
          <p:cNvPicPr preferRelativeResize="0"/>
          <p:nvPr/>
        </p:nvPicPr>
        <p:blipFill rotWithShape="1">
          <a:blip r:embed="rId6">
            <a:alphaModFix/>
          </a:blip>
          <a:srcRect b="0" l="0" r="0" t="0"/>
          <a:stretch/>
        </p:blipFill>
        <p:spPr>
          <a:xfrm>
            <a:off x="1843945" y="3330430"/>
            <a:ext cx="926788" cy="926788"/>
          </a:xfrm>
          <a:prstGeom prst="rect">
            <a:avLst/>
          </a:prstGeom>
          <a:noFill/>
          <a:ln>
            <a:noFill/>
          </a:ln>
        </p:spPr>
      </p:pic>
      <p:pic>
        <p:nvPicPr>
          <p:cNvPr descr="Heavy Check Mark Emoji" id="364" name="Google Shape;364;p64"/>
          <p:cNvPicPr preferRelativeResize="0"/>
          <p:nvPr/>
        </p:nvPicPr>
        <p:blipFill rotWithShape="1">
          <a:blip r:embed="rId7">
            <a:alphaModFix/>
          </a:blip>
          <a:srcRect b="0" l="0" r="0" t="0"/>
          <a:stretch/>
        </p:blipFill>
        <p:spPr>
          <a:xfrm>
            <a:off x="5427901" y="3936217"/>
            <a:ext cx="341571" cy="341571"/>
          </a:xfrm>
          <a:prstGeom prst="rect">
            <a:avLst/>
          </a:prstGeom>
          <a:noFill/>
          <a:ln>
            <a:noFill/>
          </a:ln>
        </p:spPr>
      </p:pic>
      <p:pic>
        <p:nvPicPr>
          <p:cNvPr descr="Orange Book Emoji" id="365" name="Google Shape;365;p64"/>
          <p:cNvPicPr preferRelativeResize="0"/>
          <p:nvPr/>
        </p:nvPicPr>
        <p:blipFill rotWithShape="1">
          <a:blip r:embed="rId8">
            <a:alphaModFix/>
          </a:blip>
          <a:srcRect b="0" l="0" r="0" t="0"/>
          <a:stretch/>
        </p:blipFill>
        <p:spPr>
          <a:xfrm>
            <a:off x="4361491" y="3358607"/>
            <a:ext cx="910309" cy="910309"/>
          </a:xfrm>
          <a:prstGeom prst="rect">
            <a:avLst/>
          </a:prstGeom>
          <a:noFill/>
          <a:ln>
            <a:noFill/>
          </a:ln>
        </p:spPr>
      </p:pic>
      <p:pic>
        <p:nvPicPr>
          <p:cNvPr descr="Green Book Emoji" id="366" name="Google Shape;366;p64"/>
          <p:cNvPicPr preferRelativeResize="0"/>
          <p:nvPr/>
        </p:nvPicPr>
        <p:blipFill rotWithShape="1">
          <a:blip r:embed="rId9">
            <a:alphaModFix/>
          </a:blip>
          <a:srcRect b="0" l="0" r="0" t="0"/>
          <a:stretch/>
        </p:blipFill>
        <p:spPr>
          <a:xfrm>
            <a:off x="6808491" y="3346910"/>
            <a:ext cx="910309" cy="910309"/>
          </a:xfrm>
          <a:prstGeom prst="rect">
            <a:avLst/>
          </a:prstGeom>
          <a:noFill/>
          <a:ln>
            <a:noFill/>
          </a:ln>
        </p:spPr>
      </p:pic>
      <p:sp>
        <p:nvSpPr>
          <p:cNvPr id="367" name="Google Shape;367;p64"/>
          <p:cNvSpPr txBox="1"/>
          <p:nvPr/>
        </p:nvSpPr>
        <p:spPr>
          <a:xfrm>
            <a:off x="1430787" y="2707471"/>
            <a:ext cx="6267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FFFFFF"/>
                </a:solidFill>
                <a:latin typeface="Nunito"/>
                <a:ea typeface="Nunito"/>
                <a:cs typeface="Nunito"/>
                <a:sym typeface="Nunito"/>
              </a:rPr>
              <a:t>Private</a:t>
            </a:r>
            <a:endParaRPr sz="1200">
              <a:latin typeface="Nunito"/>
              <a:ea typeface="Nunito"/>
              <a:cs typeface="Nunito"/>
              <a:sym typeface="Nunito"/>
            </a:endParaRPr>
          </a:p>
        </p:txBody>
      </p:sp>
      <p:sp>
        <p:nvSpPr>
          <p:cNvPr id="368" name="Google Shape;368;p64"/>
          <p:cNvSpPr txBox="1"/>
          <p:nvPr/>
        </p:nvSpPr>
        <p:spPr>
          <a:xfrm>
            <a:off x="1462646" y="2418817"/>
            <a:ext cx="562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000000"/>
                </a:solidFill>
                <a:latin typeface="Nunito"/>
                <a:ea typeface="Nunito"/>
                <a:cs typeface="Nunito"/>
                <a:sym typeface="Nunito"/>
              </a:rPr>
              <a:t>Public</a:t>
            </a:r>
            <a:endParaRPr sz="1200">
              <a:latin typeface="Nunito"/>
              <a:ea typeface="Nunito"/>
              <a:cs typeface="Nunito"/>
              <a:sym typeface="Nunito"/>
            </a:endParaRPr>
          </a:p>
        </p:txBody>
      </p:sp>
      <p:sp>
        <p:nvSpPr>
          <p:cNvPr id="369" name="Google Shape;369;p64"/>
          <p:cNvSpPr txBox="1"/>
          <p:nvPr/>
        </p:nvSpPr>
        <p:spPr>
          <a:xfrm>
            <a:off x="2691874" y="4373748"/>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Peer Review</a:t>
            </a:r>
            <a:endParaRPr sz="1200">
              <a:latin typeface="Nunito"/>
              <a:ea typeface="Nunito"/>
              <a:cs typeface="Nunito"/>
              <a:sym typeface="Nunito"/>
            </a:endParaRPr>
          </a:p>
        </p:txBody>
      </p:sp>
      <p:cxnSp>
        <p:nvCxnSpPr>
          <p:cNvPr id="370" name="Google Shape;370;p64"/>
          <p:cNvCxnSpPr/>
          <p:nvPr/>
        </p:nvCxnSpPr>
        <p:spPr>
          <a:xfrm>
            <a:off x="993393" y="3543616"/>
            <a:ext cx="836400" cy="0"/>
          </a:xfrm>
          <a:prstGeom prst="straightConnector1">
            <a:avLst/>
          </a:prstGeom>
          <a:noFill/>
          <a:ln cap="flat" cmpd="sng" w="38100">
            <a:solidFill>
              <a:srgbClr val="B7B7B7"/>
            </a:solidFill>
            <a:prstDash val="solid"/>
            <a:miter lim="800000"/>
            <a:headEnd len="sm" w="sm" type="none"/>
            <a:tailEnd len="med" w="med" type="triangle"/>
          </a:ln>
        </p:spPr>
      </p:cxnSp>
      <p:sp>
        <p:nvSpPr>
          <p:cNvPr id="371" name="Google Shape;371;p64"/>
          <p:cNvSpPr txBox="1"/>
          <p:nvPr/>
        </p:nvSpPr>
        <p:spPr>
          <a:xfrm>
            <a:off x="1010963" y="3217855"/>
            <a:ext cx="6363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FFFFFF"/>
                </a:solidFill>
                <a:latin typeface="Nunito"/>
                <a:ea typeface="Nunito"/>
                <a:cs typeface="Nunito"/>
                <a:sym typeface="Nunito"/>
              </a:rPr>
              <a:t>Submit</a:t>
            </a:r>
            <a:endParaRPr sz="1200">
              <a:latin typeface="Nunito"/>
              <a:ea typeface="Nunito"/>
              <a:cs typeface="Nunito"/>
              <a:sym typeface="Nunito"/>
            </a:endParaRPr>
          </a:p>
        </p:txBody>
      </p:sp>
      <p:sp>
        <p:nvSpPr>
          <p:cNvPr id="372" name="Google Shape;372;p64"/>
          <p:cNvSpPr txBox="1"/>
          <p:nvPr/>
        </p:nvSpPr>
        <p:spPr>
          <a:xfrm>
            <a:off x="4792471" y="4379606"/>
            <a:ext cx="8121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200">
                <a:solidFill>
                  <a:srgbClr val="FFFFFF"/>
                </a:solidFill>
                <a:latin typeface="Nunito"/>
                <a:ea typeface="Nunito"/>
                <a:cs typeface="Nunito"/>
                <a:sym typeface="Nunito"/>
              </a:rPr>
              <a:t>Revise</a:t>
            </a:r>
            <a:endParaRPr sz="1200">
              <a:latin typeface="Nunito"/>
              <a:ea typeface="Nunito"/>
              <a:cs typeface="Nunito"/>
              <a:sym typeface="Nunito"/>
            </a:endParaRPr>
          </a:p>
        </p:txBody>
      </p:sp>
      <p:cxnSp>
        <p:nvCxnSpPr>
          <p:cNvPr id="373" name="Google Shape;373;p64"/>
          <p:cNvCxnSpPr/>
          <p:nvPr/>
        </p:nvCxnSpPr>
        <p:spPr>
          <a:xfrm>
            <a:off x="3666179" y="3543616"/>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374" name="Google Shape;374;p64"/>
          <p:cNvCxnSpPr/>
          <p:nvPr/>
        </p:nvCxnSpPr>
        <p:spPr>
          <a:xfrm>
            <a:off x="6071185" y="3494854"/>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375" name="Google Shape;375;p64"/>
          <p:cNvCxnSpPr/>
          <p:nvPr/>
        </p:nvCxnSpPr>
        <p:spPr>
          <a:xfrm flipH="1">
            <a:off x="6877451" y="3786350"/>
            <a:ext cx="1709700" cy="13500"/>
          </a:xfrm>
          <a:prstGeom prst="bentConnector5">
            <a:avLst>
              <a:gd fmla="val -1289" name="adj1"/>
              <a:gd fmla="val 6526056" name="adj2"/>
              <a:gd fmla="val 115985" name="adj3"/>
            </a:avLst>
          </a:prstGeom>
          <a:noFill/>
          <a:ln cap="flat" cmpd="sng" w="38100">
            <a:solidFill>
              <a:srgbClr val="B7B7B7"/>
            </a:solidFill>
            <a:prstDash val="solid"/>
            <a:miter lim="800000"/>
            <a:headEnd len="sm" w="sm" type="none"/>
            <a:tailEnd len="med" w="med" type="triangle"/>
          </a:ln>
        </p:spPr>
      </p:cxnSp>
      <p:cxnSp>
        <p:nvCxnSpPr>
          <p:cNvPr id="376" name="Google Shape;376;p64"/>
          <p:cNvCxnSpPr>
            <a:endCxn id="356" idx="3"/>
          </p:cNvCxnSpPr>
          <p:nvPr/>
        </p:nvCxnSpPr>
        <p:spPr>
          <a:xfrm flipH="1" rot="5400000">
            <a:off x="7222657" y="2405520"/>
            <a:ext cx="1828800" cy="944100"/>
          </a:xfrm>
          <a:prstGeom prst="bentConnector2">
            <a:avLst/>
          </a:prstGeom>
          <a:noFill/>
          <a:ln cap="flat" cmpd="sng" w="38100">
            <a:solidFill>
              <a:srgbClr val="B7B7B7"/>
            </a:solidFill>
            <a:prstDash val="solid"/>
            <a:miter lim="800000"/>
            <a:headEnd len="sm" w="sm" type="none"/>
            <a:tailEnd len="med" w="med" type="triangle"/>
          </a:ln>
        </p:spPr>
      </p:cxnSp>
      <p:sp>
        <p:nvSpPr>
          <p:cNvPr id="377" name="Google Shape;377;p64"/>
          <p:cNvSpPr txBox="1"/>
          <p:nvPr/>
        </p:nvSpPr>
        <p:spPr>
          <a:xfrm>
            <a:off x="112519" y="4234325"/>
            <a:ext cx="940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Manuscript</a:t>
            </a:r>
            <a:endParaRPr sz="1200">
              <a:latin typeface="Nunito"/>
              <a:ea typeface="Nunito"/>
              <a:cs typeface="Nunito"/>
              <a:sym typeface="Nunito"/>
            </a:endParaRPr>
          </a:p>
        </p:txBody>
      </p:sp>
      <p:sp>
        <p:nvSpPr>
          <p:cNvPr id="378" name="Google Shape;378;p64"/>
          <p:cNvSpPr txBox="1"/>
          <p:nvPr/>
        </p:nvSpPr>
        <p:spPr>
          <a:xfrm>
            <a:off x="6607022" y="984984"/>
            <a:ext cx="1189200" cy="484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000000"/>
                </a:solidFill>
                <a:latin typeface="Nunito"/>
                <a:ea typeface="Nunito"/>
                <a:cs typeface="Nunito"/>
                <a:sym typeface="Nunito"/>
              </a:rPr>
              <a:t>Peer reviewed paper</a:t>
            </a:r>
            <a:endParaRPr sz="1200">
              <a:latin typeface="Nunito"/>
              <a:ea typeface="Nunito"/>
              <a:cs typeface="Nunito"/>
              <a:sym typeface="Nunito"/>
            </a:endParaRPr>
          </a:p>
        </p:txBody>
      </p:sp>
      <p:sp>
        <p:nvSpPr>
          <p:cNvPr id="379" name="Google Shape;379;p64"/>
          <p:cNvSpPr txBox="1"/>
          <p:nvPr/>
        </p:nvSpPr>
        <p:spPr>
          <a:xfrm>
            <a:off x="7750098" y="2139889"/>
            <a:ext cx="9267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444444"/>
                </a:solidFill>
                <a:latin typeface="Nunito"/>
                <a:ea typeface="Nunito"/>
                <a:cs typeface="Nunito"/>
                <a:sym typeface="Nunito"/>
              </a:rPr>
              <a:t>Months to years</a:t>
            </a:r>
            <a:endParaRPr sz="1200">
              <a:solidFill>
                <a:srgbClr val="444444"/>
              </a:solidFill>
              <a:latin typeface="Nunito"/>
              <a:ea typeface="Nunito"/>
              <a:cs typeface="Nunito"/>
              <a:sym typeface="Nunito"/>
            </a:endParaRPr>
          </a:p>
        </p:txBody>
      </p:sp>
      <p:pic>
        <p:nvPicPr>
          <p:cNvPr descr="Heavy Multiplication X Emoji" id="380" name="Google Shape;380;p64"/>
          <p:cNvPicPr preferRelativeResize="0"/>
          <p:nvPr/>
        </p:nvPicPr>
        <p:blipFill rotWithShape="1">
          <a:blip r:embed="rId10">
            <a:alphaModFix/>
          </a:blip>
          <a:srcRect b="0" l="0" r="0" t="0"/>
          <a:stretch/>
        </p:blipFill>
        <p:spPr>
          <a:xfrm>
            <a:off x="2988713" y="3089105"/>
            <a:ext cx="341571" cy="341571"/>
          </a:xfrm>
          <a:prstGeom prst="rect">
            <a:avLst/>
          </a:prstGeom>
          <a:noFill/>
          <a:ln>
            <a:noFill/>
          </a:ln>
        </p:spPr>
      </p:pic>
      <p:pic>
        <p:nvPicPr>
          <p:cNvPr descr="Heavy Multiplication X Emoji" id="381" name="Google Shape;381;p64"/>
          <p:cNvPicPr preferRelativeResize="0"/>
          <p:nvPr/>
        </p:nvPicPr>
        <p:blipFill rotWithShape="1">
          <a:blip r:embed="rId10">
            <a:alphaModFix/>
          </a:blip>
          <a:srcRect b="0" l="0" r="0" t="0"/>
          <a:stretch/>
        </p:blipFill>
        <p:spPr>
          <a:xfrm>
            <a:off x="2988713" y="3528773"/>
            <a:ext cx="341571" cy="341571"/>
          </a:xfrm>
          <a:prstGeom prst="rect">
            <a:avLst/>
          </a:prstGeom>
          <a:noFill/>
          <a:ln>
            <a:noFill/>
          </a:ln>
        </p:spPr>
      </p:pic>
      <p:pic>
        <p:nvPicPr>
          <p:cNvPr descr="Heavy Multiplication X Emoji" id="382" name="Google Shape;382;p64"/>
          <p:cNvPicPr preferRelativeResize="0"/>
          <p:nvPr/>
        </p:nvPicPr>
        <p:blipFill rotWithShape="1">
          <a:blip r:embed="rId10">
            <a:alphaModFix/>
          </a:blip>
          <a:srcRect b="0" l="0" r="0" t="0"/>
          <a:stretch/>
        </p:blipFill>
        <p:spPr>
          <a:xfrm>
            <a:off x="2988713" y="3968441"/>
            <a:ext cx="341571" cy="341571"/>
          </a:xfrm>
          <a:prstGeom prst="rect">
            <a:avLst/>
          </a:prstGeom>
          <a:noFill/>
          <a:ln>
            <a:noFill/>
          </a:ln>
        </p:spPr>
      </p:pic>
      <p:pic>
        <p:nvPicPr>
          <p:cNvPr descr="Heavy Multiplication X Emoji" id="383" name="Google Shape;383;p64"/>
          <p:cNvPicPr preferRelativeResize="0"/>
          <p:nvPr/>
        </p:nvPicPr>
        <p:blipFill rotWithShape="1">
          <a:blip r:embed="rId10">
            <a:alphaModFix/>
          </a:blip>
          <a:srcRect b="0" l="0" r="0" t="0"/>
          <a:stretch/>
        </p:blipFill>
        <p:spPr>
          <a:xfrm>
            <a:off x="5427901" y="3031295"/>
            <a:ext cx="341571" cy="341571"/>
          </a:xfrm>
          <a:prstGeom prst="rect">
            <a:avLst/>
          </a:prstGeom>
          <a:noFill/>
          <a:ln>
            <a:noFill/>
          </a:ln>
        </p:spPr>
      </p:pic>
      <p:pic>
        <p:nvPicPr>
          <p:cNvPr descr="Heavy Check Mark Emoji" id="384" name="Google Shape;384;p64"/>
          <p:cNvPicPr preferRelativeResize="0"/>
          <p:nvPr/>
        </p:nvPicPr>
        <p:blipFill rotWithShape="1">
          <a:blip r:embed="rId7">
            <a:alphaModFix/>
          </a:blip>
          <a:srcRect b="0" l="0" r="0" t="0"/>
          <a:stretch/>
        </p:blipFill>
        <p:spPr>
          <a:xfrm>
            <a:off x="5427901" y="3483756"/>
            <a:ext cx="341571" cy="341571"/>
          </a:xfrm>
          <a:prstGeom prst="rect">
            <a:avLst/>
          </a:prstGeom>
          <a:noFill/>
          <a:ln>
            <a:noFill/>
          </a:ln>
        </p:spPr>
      </p:pic>
      <p:pic>
        <p:nvPicPr>
          <p:cNvPr descr="Heavy Check Mark Emoji" id="385" name="Google Shape;385;p64"/>
          <p:cNvPicPr preferRelativeResize="0"/>
          <p:nvPr/>
        </p:nvPicPr>
        <p:blipFill rotWithShape="1">
          <a:blip r:embed="rId7">
            <a:alphaModFix/>
          </a:blip>
          <a:srcRect b="0" l="0" r="0" t="0"/>
          <a:stretch/>
        </p:blipFill>
        <p:spPr>
          <a:xfrm>
            <a:off x="7829309" y="3924652"/>
            <a:ext cx="341571" cy="341571"/>
          </a:xfrm>
          <a:prstGeom prst="rect">
            <a:avLst/>
          </a:prstGeom>
          <a:noFill/>
          <a:ln>
            <a:noFill/>
          </a:ln>
        </p:spPr>
      </p:pic>
      <p:pic>
        <p:nvPicPr>
          <p:cNvPr descr="Heavy Check Mark Emoji" id="386" name="Google Shape;386;p64"/>
          <p:cNvPicPr preferRelativeResize="0"/>
          <p:nvPr/>
        </p:nvPicPr>
        <p:blipFill rotWithShape="1">
          <a:blip r:embed="rId7">
            <a:alphaModFix/>
          </a:blip>
          <a:srcRect b="0" l="0" r="0" t="0"/>
          <a:stretch/>
        </p:blipFill>
        <p:spPr>
          <a:xfrm>
            <a:off x="7829309" y="3489237"/>
            <a:ext cx="341571" cy="341571"/>
          </a:xfrm>
          <a:prstGeom prst="rect">
            <a:avLst/>
          </a:prstGeom>
          <a:noFill/>
          <a:ln>
            <a:noFill/>
          </a:ln>
        </p:spPr>
      </p:pic>
      <p:pic>
        <p:nvPicPr>
          <p:cNvPr descr="Heavy Check Mark Emoji" id="387" name="Google Shape;387;p64"/>
          <p:cNvPicPr preferRelativeResize="0"/>
          <p:nvPr/>
        </p:nvPicPr>
        <p:blipFill rotWithShape="1">
          <a:blip r:embed="rId7">
            <a:alphaModFix/>
          </a:blip>
          <a:srcRect b="0" l="0" r="0" t="0"/>
          <a:stretch/>
        </p:blipFill>
        <p:spPr>
          <a:xfrm>
            <a:off x="7829309" y="3053822"/>
            <a:ext cx="341571" cy="341571"/>
          </a:xfrm>
          <a:prstGeom prst="rect">
            <a:avLst/>
          </a:prstGeom>
          <a:noFill/>
          <a:ln>
            <a:noFill/>
          </a:ln>
        </p:spPr>
      </p:pic>
      <p:sp>
        <p:nvSpPr>
          <p:cNvPr id="388" name="Google Shape;388;p64"/>
          <p:cNvSpPr txBox="1"/>
          <p:nvPr/>
        </p:nvSpPr>
        <p:spPr>
          <a:xfrm>
            <a:off x="7275327" y="4360069"/>
            <a:ext cx="8121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200">
                <a:solidFill>
                  <a:srgbClr val="FFFFFF"/>
                </a:solidFill>
                <a:latin typeface="Nunito"/>
                <a:ea typeface="Nunito"/>
                <a:cs typeface="Nunito"/>
                <a:sym typeface="Nunito"/>
              </a:rPr>
              <a:t>Revise</a:t>
            </a:r>
            <a:endParaRPr sz="1200">
              <a:latin typeface="Nunito"/>
              <a:ea typeface="Nunito"/>
              <a:cs typeface="Nunito"/>
              <a:sym typeface="Nunito"/>
            </a:endParaRPr>
          </a:p>
        </p:txBody>
      </p:sp>
      <p:pic>
        <p:nvPicPr>
          <p:cNvPr id="389" name="Google Shape;389;p64"/>
          <p:cNvPicPr preferRelativeResize="0"/>
          <p:nvPr/>
        </p:nvPicPr>
        <p:blipFill>
          <a:blip r:embed="rId11">
            <a:alphaModFix/>
          </a:blip>
          <a:stretch>
            <a:fillRect/>
          </a:stretch>
        </p:blipFill>
        <p:spPr>
          <a:xfrm>
            <a:off x="76188" y="4905373"/>
            <a:ext cx="940250" cy="235075"/>
          </a:xfrm>
          <a:prstGeom prst="rect">
            <a:avLst/>
          </a:prstGeom>
          <a:noFill/>
          <a:ln>
            <a:noFill/>
          </a:ln>
        </p:spPr>
      </p:pic>
      <p:grpSp>
        <p:nvGrpSpPr>
          <p:cNvPr id="390" name="Google Shape;390;p64"/>
          <p:cNvGrpSpPr/>
          <p:nvPr/>
        </p:nvGrpSpPr>
        <p:grpSpPr>
          <a:xfrm>
            <a:off x="553759" y="876298"/>
            <a:ext cx="2219765" cy="2298869"/>
            <a:chOff x="553759" y="876298"/>
            <a:chExt cx="2219765" cy="2298869"/>
          </a:xfrm>
        </p:grpSpPr>
        <p:pic>
          <p:nvPicPr>
            <p:cNvPr descr="Earth Globe Europe-Africa Emoji" id="391" name="Google Shape;391;p64"/>
            <p:cNvPicPr preferRelativeResize="0"/>
            <p:nvPr/>
          </p:nvPicPr>
          <p:blipFill rotWithShape="1">
            <a:blip r:embed="rId12">
              <a:alphaModFix/>
            </a:blip>
            <a:srcRect b="0" l="0" r="0" t="0"/>
            <a:stretch/>
          </p:blipFill>
          <p:spPr>
            <a:xfrm>
              <a:off x="1387327" y="1184485"/>
              <a:ext cx="812131" cy="812131"/>
            </a:xfrm>
            <a:prstGeom prst="rect">
              <a:avLst/>
            </a:prstGeom>
            <a:noFill/>
            <a:ln>
              <a:noFill/>
            </a:ln>
          </p:spPr>
        </p:pic>
        <p:pic>
          <p:nvPicPr>
            <p:cNvPr descr="Page Facing Up Emoji" id="392" name="Google Shape;392;p64"/>
            <p:cNvPicPr preferRelativeResize="0"/>
            <p:nvPr/>
          </p:nvPicPr>
          <p:blipFill rotWithShape="1">
            <a:blip r:embed="rId3">
              <a:alphaModFix/>
            </a:blip>
            <a:srcRect b="0" l="0" r="0" t="0"/>
            <a:stretch/>
          </p:blipFill>
          <p:spPr>
            <a:xfrm>
              <a:off x="1846737" y="1464082"/>
              <a:ext cx="926788" cy="926788"/>
            </a:xfrm>
            <a:prstGeom prst="rect">
              <a:avLst/>
            </a:prstGeom>
            <a:noFill/>
            <a:ln>
              <a:noFill/>
            </a:ln>
          </p:spPr>
        </p:pic>
        <p:cxnSp>
          <p:nvCxnSpPr>
            <p:cNvPr id="393" name="Google Shape;393;p64"/>
            <p:cNvCxnSpPr/>
            <p:nvPr/>
          </p:nvCxnSpPr>
          <p:spPr>
            <a:xfrm rot="-5400000">
              <a:off x="108259" y="2034866"/>
              <a:ext cx="1585800" cy="694800"/>
            </a:xfrm>
            <a:prstGeom prst="bentConnector3">
              <a:avLst>
                <a:gd fmla="val 99901" name="adj1"/>
              </a:avLst>
            </a:prstGeom>
            <a:noFill/>
            <a:ln cap="flat" cmpd="sng" w="38100">
              <a:solidFill>
                <a:srgbClr val="B7B7B7"/>
              </a:solidFill>
              <a:prstDash val="solid"/>
              <a:miter lim="800000"/>
              <a:headEnd len="sm" w="sm" type="none"/>
              <a:tailEnd len="med" w="med" type="triangle"/>
            </a:ln>
          </p:spPr>
        </p:cxnSp>
        <p:sp>
          <p:nvSpPr>
            <p:cNvPr id="394" name="Google Shape;394;p64"/>
            <p:cNvSpPr txBox="1"/>
            <p:nvPr/>
          </p:nvSpPr>
          <p:spPr>
            <a:xfrm>
              <a:off x="594603" y="1714625"/>
              <a:ext cx="867900" cy="6924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444444"/>
                  </a:solidFill>
                  <a:latin typeface="Nunito"/>
                  <a:ea typeface="Nunito"/>
                  <a:cs typeface="Nunito"/>
                  <a:sym typeface="Nunito"/>
                </a:rPr>
                <a:t>&lt;48 hrs screening process</a:t>
              </a:r>
              <a:endParaRPr sz="1200">
                <a:solidFill>
                  <a:srgbClr val="444444"/>
                </a:solidFill>
                <a:latin typeface="Nunito"/>
                <a:ea typeface="Nunito"/>
                <a:cs typeface="Nunito"/>
                <a:sym typeface="Nunito"/>
              </a:endParaRPr>
            </a:p>
          </p:txBody>
        </p:sp>
        <p:sp>
          <p:nvSpPr>
            <p:cNvPr id="395" name="Google Shape;395;p64"/>
            <p:cNvSpPr txBox="1"/>
            <p:nvPr/>
          </p:nvSpPr>
          <p:spPr>
            <a:xfrm>
              <a:off x="1177232" y="876298"/>
              <a:ext cx="11889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000000"/>
                  </a:solidFill>
                  <a:latin typeface="Nunito"/>
                  <a:ea typeface="Nunito"/>
                  <a:cs typeface="Nunito"/>
                  <a:sym typeface="Nunito"/>
                </a:rPr>
                <a:t>Preprint server</a:t>
              </a:r>
              <a:endParaRPr sz="1200">
                <a:latin typeface="Nunito"/>
                <a:ea typeface="Nunito"/>
                <a:cs typeface="Nunito"/>
                <a:sym typeface="Nunito"/>
              </a:endParaRPr>
            </a:p>
          </p:txBody>
        </p:sp>
      </p:grpSp>
      <p:cxnSp>
        <p:nvCxnSpPr>
          <p:cNvPr id="396" name="Google Shape;396;p64"/>
          <p:cNvCxnSpPr/>
          <p:nvPr/>
        </p:nvCxnSpPr>
        <p:spPr>
          <a:xfrm flipH="1">
            <a:off x="4361491" y="3800262"/>
            <a:ext cx="1709700" cy="13500"/>
          </a:xfrm>
          <a:prstGeom prst="bentConnector5">
            <a:avLst>
              <a:gd fmla="val -10023" name="adj1"/>
              <a:gd fmla="val 6526383" name="adj2"/>
              <a:gd fmla="val 115990" name="adj3"/>
            </a:avLst>
          </a:prstGeom>
          <a:noFill/>
          <a:ln cap="flat" cmpd="sng" w="38100">
            <a:solidFill>
              <a:srgbClr val="B7B7B7"/>
            </a:solidFill>
            <a:prstDash val="solid"/>
            <a:miter lim="800000"/>
            <a:headEnd len="sm" w="sm" type="none"/>
            <a:tailEnd len="med" w="med" type="triangle"/>
          </a:ln>
        </p:spPr>
      </p:cxnSp>
      <p:sp>
        <p:nvSpPr>
          <p:cNvPr id="397" name="Google Shape;397;p64"/>
          <p:cNvSpPr txBox="1"/>
          <p:nvPr/>
        </p:nvSpPr>
        <p:spPr>
          <a:xfrm>
            <a:off x="1053325" y="4923750"/>
            <a:ext cx="3633300" cy="207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IBM Plex Sans"/>
                <a:ea typeface="IBM Plex Sans"/>
                <a:cs typeface="IBM Plex Sans"/>
                <a:sym typeface="IBM Plex Sans"/>
              </a:rPr>
              <a:t>Slide modified from original by Jessica Polka, ASAPbio (CC BY 4.0)</a:t>
            </a:r>
            <a:endParaRPr sz="1100">
              <a:solidFill>
                <a:schemeClr val="lt1"/>
              </a:solidFill>
              <a:latin typeface="IBM Plex Sans"/>
              <a:ea typeface="IBM Plex Sans"/>
              <a:cs typeface="IBM Plex Sans"/>
              <a:sym typeface="IBM Plex Sans"/>
            </a:endParaRPr>
          </a:p>
        </p:txBody>
      </p:sp>
      <p:grpSp>
        <p:nvGrpSpPr>
          <p:cNvPr id="398" name="Google Shape;398;p64"/>
          <p:cNvGrpSpPr/>
          <p:nvPr/>
        </p:nvGrpSpPr>
        <p:grpSpPr>
          <a:xfrm>
            <a:off x="4654832" y="1002289"/>
            <a:ext cx="2141495" cy="1542921"/>
            <a:chOff x="3839813" y="622518"/>
            <a:chExt cx="2750090" cy="1981406"/>
          </a:xfrm>
        </p:grpSpPr>
        <p:pic>
          <p:nvPicPr>
            <p:cNvPr id="399" name="Google Shape;399;p64"/>
            <p:cNvPicPr preferRelativeResize="0"/>
            <p:nvPr/>
          </p:nvPicPr>
          <p:blipFill rotWithShape="1">
            <a:blip r:embed="rId13">
              <a:alphaModFix/>
            </a:blip>
            <a:srcRect b="0" l="0" r="0" t="0"/>
            <a:stretch/>
          </p:blipFill>
          <p:spPr>
            <a:xfrm>
              <a:off x="3839813" y="622518"/>
              <a:ext cx="2517675" cy="1981406"/>
            </a:xfrm>
            <a:prstGeom prst="rect">
              <a:avLst/>
            </a:prstGeom>
            <a:noFill/>
            <a:ln>
              <a:noFill/>
            </a:ln>
          </p:spPr>
        </p:pic>
        <p:sp>
          <p:nvSpPr>
            <p:cNvPr id="400" name="Google Shape;400;p64"/>
            <p:cNvSpPr/>
            <p:nvPr/>
          </p:nvSpPr>
          <p:spPr>
            <a:xfrm rot="-10794922">
              <a:off x="6386803" y="2114313"/>
              <a:ext cx="203100" cy="190200"/>
            </a:xfrm>
            <a:prstGeom prst="rightArrow">
              <a:avLst>
                <a:gd fmla="val 50000" name="adj1"/>
                <a:gd fmla="val 50000" name="adj2"/>
              </a:avLst>
            </a:prstGeom>
            <a:solidFill>
              <a:srgbClr val="E4002C"/>
            </a:solidFill>
            <a:ln>
              <a:noFill/>
            </a:ln>
          </p:spPr>
          <p:txBody>
            <a:bodyPr anchorCtr="0" anchor="ctr" bIns="71200" lIns="71200" spcFirstLastPara="1" rIns="71200" wrap="square" tIns="71200">
              <a:noAutofit/>
            </a:bodyPr>
            <a:lstStyle/>
            <a:p>
              <a:pPr indent="0" lvl="0" marL="0" rtl="0" algn="ctr">
                <a:spcBef>
                  <a:spcPts val="0"/>
                </a:spcBef>
                <a:spcAft>
                  <a:spcPts val="0"/>
                </a:spcAft>
                <a:buNone/>
              </a:pPr>
              <a:r>
                <a:t/>
              </a:r>
              <a:endParaRPr sz="1090">
                <a:latin typeface="IBM Plex Sans"/>
                <a:ea typeface="IBM Plex Sans"/>
                <a:cs typeface="IBM Plex Sans"/>
                <a:sym typeface="IBM Plex Sans"/>
              </a:endParaRPr>
            </a:p>
          </p:txBody>
        </p:sp>
      </p:grpSp>
      <p:pic>
        <p:nvPicPr>
          <p:cNvPr id="401" name="Google Shape;401;p64" title="Screenshot 2025-07-07 at 11.49.08 AM.png"/>
          <p:cNvPicPr preferRelativeResize="0"/>
          <p:nvPr/>
        </p:nvPicPr>
        <p:blipFill>
          <a:blip r:embed="rId14">
            <a:alphaModFix/>
          </a:blip>
          <a:stretch>
            <a:fillRect/>
          </a:stretch>
        </p:blipFill>
        <p:spPr>
          <a:xfrm>
            <a:off x="3764868" y="1002266"/>
            <a:ext cx="808136" cy="1542828"/>
          </a:xfrm>
          <a:prstGeom prst="rect">
            <a:avLst/>
          </a:prstGeom>
          <a:noFill/>
          <a:ln>
            <a:noFill/>
          </a:ln>
        </p:spPr>
      </p:pic>
      <p:grpSp>
        <p:nvGrpSpPr>
          <p:cNvPr id="402" name="Google Shape;402;p64"/>
          <p:cNvGrpSpPr/>
          <p:nvPr/>
        </p:nvGrpSpPr>
        <p:grpSpPr>
          <a:xfrm>
            <a:off x="2691969" y="1022172"/>
            <a:ext cx="966684" cy="1553250"/>
            <a:chOff x="2691969" y="1022172"/>
            <a:chExt cx="966684" cy="1553250"/>
          </a:xfrm>
        </p:grpSpPr>
        <p:pic>
          <p:nvPicPr>
            <p:cNvPr id="403" name="Google Shape;403;p64" title="Screenshot 2025-08-14 at 7.09.08 AM.png"/>
            <p:cNvPicPr preferRelativeResize="0"/>
            <p:nvPr/>
          </p:nvPicPr>
          <p:blipFill>
            <a:blip r:embed="rId15">
              <a:alphaModFix/>
            </a:blip>
            <a:stretch>
              <a:fillRect/>
            </a:stretch>
          </p:blipFill>
          <p:spPr>
            <a:xfrm>
              <a:off x="2846553" y="1022172"/>
              <a:ext cx="812100" cy="1553250"/>
            </a:xfrm>
            <a:prstGeom prst="rect">
              <a:avLst/>
            </a:prstGeom>
            <a:noFill/>
            <a:ln>
              <a:noFill/>
            </a:ln>
          </p:spPr>
        </p:pic>
        <p:sp>
          <p:nvSpPr>
            <p:cNvPr id="404" name="Google Shape;404;p64"/>
            <p:cNvSpPr/>
            <p:nvPr/>
          </p:nvSpPr>
          <p:spPr>
            <a:xfrm rot="13046">
              <a:off x="2691968" y="1814883"/>
              <a:ext cx="158101" cy="148200"/>
            </a:xfrm>
            <a:prstGeom prst="rightArrow">
              <a:avLst>
                <a:gd fmla="val 50000" name="adj1"/>
                <a:gd fmla="val 50000" name="adj2"/>
              </a:avLst>
            </a:prstGeom>
            <a:solidFill>
              <a:srgbClr val="E4002C"/>
            </a:solidFill>
            <a:ln>
              <a:noFill/>
            </a:ln>
          </p:spPr>
          <p:txBody>
            <a:bodyPr anchorCtr="0" anchor="ctr" bIns="71200" lIns="71200" spcFirstLastPara="1" rIns="71200" wrap="square" tIns="71200">
              <a:noAutofit/>
            </a:bodyPr>
            <a:lstStyle/>
            <a:p>
              <a:pPr indent="0" lvl="0" marL="0" rtl="0" algn="ctr">
                <a:spcBef>
                  <a:spcPts val="0"/>
                </a:spcBef>
                <a:spcAft>
                  <a:spcPts val="0"/>
                </a:spcAft>
                <a:buNone/>
              </a:pPr>
              <a:r>
                <a:t/>
              </a:r>
              <a:endParaRPr sz="1090">
                <a:latin typeface="IBM Plex Sans"/>
                <a:ea typeface="IBM Plex Sans"/>
                <a:cs typeface="IBM Plex Sans"/>
                <a:sym typeface="IBM Plex Sans"/>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8"/>
                                        </p:tgtEl>
                                        <p:attrNameLst>
                                          <p:attrName>style.visibility</p:attrName>
                                        </p:attrNameLst>
                                      </p:cBhvr>
                                      <p:to>
                                        <p:strVal val="visible"/>
                                      </p:to>
                                    </p:set>
                                    <p:animEffect filter="fade" transition="in">
                                      <p:cBhvr>
                                        <p:cTn dur="1000"/>
                                        <p:tgtEl>
                                          <p:spTgt spid="3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1"/>
                                        </p:tgtEl>
                                        <p:attrNameLst>
                                          <p:attrName>style.visibility</p:attrName>
                                        </p:attrNameLst>
                                      </p:cBhvr>
                                      <p:to>
                                        <p:strVal val="visible"/>
                                      </p:to>
                                    </p:set>
                                    <p:animEffect filter="fade" transition="in">
                                      <p:cBhvr>
                                        <p:cTn dur="1000"/>
                                        <p:tgtEl>
                                          <p:spTgt spid="4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0"/>
                                        </p:tgtEl>
                                        <p:attrNameLst>
                                          <p:attrName>style.visibility</p:attrName>
                                        </p:attrNameLst>
                                      </p:cBhvr>
                                      <p:to>
                                        <p:strVal val="visible"/>
                                      </p:to>
                                    </p:set>
                                    <p:animEffect filter="fade" transition="in">
                                      <p:cBhvr>
                                        <p:cTn dur="1000"/>
                                        <p:tgtEl>
                                          <p:spTgt spid="3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2"/>
                                        </p:tgtEl>
                                        <p:attrNameLst>
                                          <p:attrName>style.visibility</p:attrName>
                                        </p:attrNameLst>
                                      </p:cBhvr>
                                      <p:to>
                                        <p:strVal val="visible"/>
                                      </p:to>
                                    </p:set>
                                    <p:animEffect filter="fade" transition="in">
                                      <p:cBhvr>
                                        <p:cTn dur="1000"/>
                                        <p:tgtEl>
                                          <p:spTgt spid="40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65"/>
          <p:cNvSpPr txBox="1"/>
          <p:nvPr>
            <p:ph type="title"/>
          </p:nvPr>
        </p:nvSpPr>
        <p:spPr>
          <a:xfrm>
            <a:off x="311700" y="1098100"/>
            <a:ext cx="85206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0" lang="en">
                <a:solidFill>
                  <a:srgbClr val="7F7F7F"/>
                </a:solidFill>
              </a:rPr>
              <a:t>Who has </a:t>
            </a:r>
            <a:r>
              <a:rPr lang="en">
                <a:solidFill>
                  <a:srgbClr val="7F7F7F"/>
                </a:solidFill>
              </a:rPr>
              <a:t>read</a:t>
            </a:r>
            <a:r>
              <a:rPr b="0" lang="en">
                <a:solidFill>
                  <a:srgbClr val="7F7F7F"/>
                </a:solidFill>
              </a:rPr>
              <a:t> a preprint? 🖐️</a:t>
            </a:r>
            <a:endParaRPr b="0">
              <a:solidFill>
                <a:srgbClr val="7F7F7F"/>
              </a:solidFill>
            </a:endParaRPr>
          </a:p>
        </p:txBody>
      </p:sp>
      <p:sp>
        <p:nvSpPr>
          <p:cNvPr id="410" name="Google Shape;410;p65"/>
          <p:cNvSpPr txBox="1"/>
          <p:nvPr>
            <p:ph type="title"/>
          </p:nvPr>
        </p:nvSpPr>
        <p:spPr>
          <a:xfrm>
            <a:off x="311700" y="2146063"/>
            <a:ext cx="85206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0" lang="en"/>
              <a:t>Who has </a:t>
            </a:r>
            <a:r>
              <a:rPr lang="en"/>
              <a:t>published</a:t>
            </a:r>
            <a:r>
              <a:rPr b="0" lang="en"/>
              <a:t> a preprint? 🖐️</a:t>
            </a:r>
            <a:endParaRPr b="0"/>
          </a:p>
        </p:txBody>
      </p:sp>
      <p:pic>
        <p:nvPicPr>
          <p:cNvPr id="411" name="Google Shape;411;p65" title="mentimeter_qr_code.png"/>
          <p:cNvPicPr preferRelativeResize="0"/>
          <p:nvPr/>
        </p:nvPicPr>
        <p:blipFill>
          <a:blip r:embed="rId3">
            <a:alphaModFix/>
          </a:blip>
          <a:stretch>
            <a:fillRect/>
          </a:stretch>
        </p:blipFill>
        <p:spPr>
          <a:xfrm>
            <a:off x="7364250" y="202773"/>
            <a:ext cx="1468050" cy="14680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66"/>
          <p:cNvSpPr txBox="1"/>
          <p:nvPr/>
        </p:nvSpPr>
        <p:spPr>
          <a:xfrm>
            <a:off x="1085325" y="115245"/>
            <a:ext cx="22083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600">
                <a:solidFill>
                  <a:schemeClr val="dk1"/>
                </a:solidFill>
                <a:latin typeface="IBM Plex Sans"/>
                <a:ea typeface="IBM Plex Sans"/>
                <a:cs typeface="IBM Plex Sans"/>
                <a:sym typeface="IBM Plex Sans"/>
              </a:rPr>
              <a:t>Benefits</a:t>
            </a:r>
            <a:endParaRPr sz="2600">
              <a:solidFill>
                <a:schemeClr val="dk1"/>
              </a:solidFill>
              <a:latin typeface="IBM Plex Sans"/>
              <a:ea typeface="IBM Plex Sans"/>
              <a:cs typeface="IBM Plex Sans"/>
              <a:sym typeface="IBM Plex Sans"/>
            </a:endParaRPr>
          </a:p>
        </p:txBody>
      </p:sp>
      <p:sp>
        <p:nvSpPr>
          <p:cNvPr id="417" name="Google Shape;417;p66"/>
          <p:cNvSpPr txBox="1"/>
          <p:nvPr/>
        </p:nvSpPr>
        <p:spPr>
          <a:xfrm>
            <a:off x="5281100" y="103170"/>
            <a:ext cx="3049500" cy="585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600">
                <a:solidFill>
                  <a:schemeClr val="dk1"/>
                </a:solidFill>
                <a:latin typeface="IBM Plex Sans"/>
                <a:ea typeface="IBM Plex Sans"/>
                <a:cs typeface="IBM Plex Sans"/>
                <a:sym typeface="IBM Plex Sans"/>
              </a:rPr>
              <a:t>Common concerns</a:t>
            </a:r>
            <a:endParaRPr sz="2600">
              <a:solidFill>
                <a:schemeClr val="dk1"/>
              </a:solidFill>
              <a:latin typeface="IBM Plex Sans"/>
              <a:ea typeface="IBM Plex Sans"/>
              <a:cs typeface="IBM Plex Sans"/>
              <a:sym typeface="IBM Plex Sans"/>
            </a:endParaRPr>
          </a:p>
        </p:txBody>
      </p:sp>
      <p:sp>
        <p:nvSpPr>
          <p:cNvPr id="418" name="Google Shape;418;p66"/>
          <p:cNvSpPr/>
          <p:nvPr/>
        </p:nvSpPr>
        <p:spPr>
          <a:xfrm>
            <a:off x="453000" y="811093"/>
            <a:ext cx="3548700" cy="4530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BM Plex Sans"/>
                <a:ea typeface="IBM Plex Sans"/>
                <a:cs typeface="IBM Plex Sans"/>
                <a:sym typeface="IBM Plex Sans"/>
              </a:rPr>
              <a:t>Free to publish and free to read</a:t>
            </a:r>
            <a:endParaRPr>
              <a:latin typeface="IBM Plex Sans"/>
              <a:ea typeface="IBM Plex Sans"/>
              <a:cs typeface="IBM Plex Sans"/>
              <a:sym typeface="IBM Plex Sans"/>
            </a:endParaRPr>
          </a:p>
        </p:txBody>
      </p:sp>
      <p:sp>
        <p:nvSpPr>
          <p:cNvPr id="419" name="Google Shape;419;p66"/>
          <p:cNvSpPr/>
          <p:nvPr/>
        </p:nvSpPr>
        <p:spPr>
          <a:xfrm>
            <a:off x="453000" y="1465063"/>
            <a:ext cx="3548700" cy="4530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BM Plex Sans"/>
                <a:ea typeface="IBM Plex Sans"/>
                <a:cs typeface="IBM Plex Sans"/>
                <a:sym typeface="IBM Plex Sans"/>
              </a:rPr>
              <a:t>Greater visibility and reach of the work</a:t>
            </a:r>
            <a:endParaRPr>
              <a:latin typeface="IBM Plex Sans"/>
              <a:ea typeface="IBM Plex Sans"/>
              <a:cs typeface="IBM Plex Sans"/>
              <a:sym typeface="IBM Plex Sans"/>
            </a:endParaRPr>
          </a:p>
        </p:txBody>
      </p:sp>
      <p:sp>
        <p:nvSpPr>
          <p:cNvPr id="420" name="Google Shape;420;p66"/>
          <p:cNvSpPr/>
          <p:nvPr/>
        </p:nvSpPr>
        <p:spPr>
          <a:xfrm>
            <a:off x="453000" y="2773003"/>
            <a:ext cx="3548700" cy="4530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BM Plex Sans"/>
                <a:ea typeface="IBM Plex Sans"/>
                <a:cs typeface="IBM Plex Sans"/>
                <a:sym typeface="IBM Plex Sans"/>
              </a:rPr>
              <a:t>Increased citations </a:t>
            </a:r>
            <a:endParaRPr>
              <a:latin typeface="IBM Plex Sans"/>
              <a:ea typeface="IBM Plex Sans"/>
              <a:cs typeface="IBM Plex Sans"/>
              <a:sym typeface="IBM Plex Sans"/>
            </a:endParaRPr>
          </a:p>
          <a:p>
            <a:pPr indent="0" lvl="0" marL="0" rtl="0" algn="ctr">
              <a:spcBef>
                <a:spcPts val="0"/>
              </a:spcBef>
              <a:spcAft>
                <a:spcPts val="0"/>
              </a:spcAft>
              <a:buNone/>
            </a:pPr>
            <a:r>
              <a:rPr lang="en">
                <a:latin typeface="IBM Plex Sans"/>
                <a:ea typeface="IBM Plex Sans"/>
                <a:cs typeface="IBM Plex Sans"/>
                <a:sym typeface="IBM Plex Sans"/>
              </a:rPr>
              <a:t>(permanent citable, versionable records)</a:t>
            </a:r>
            <a:endParaRPr>
              <a:latin typeface="IBM Plex Sans"/>
              <a:ea typeface="IBM Plex Sans"/>
              <a:cs typeface="IBM Plex Sans"/>
              <a:sym typeface="IBM Plex Sans"/>
            </a:endParaRPr>
          </a:p>
        </p:txBody>
      </p:sp>
      <p:sp>
        <p:nvSpPr>
          <p:cNvPr id="421" name="Google Shape;421;p66"/>
          <p:cNvSpPr/>
          <p:nvPr/>
        </p:nvSpPr>
        <p:spPr>
          <a:xfrm>
            <a:off x="453000" y="3426973"/>
            <a:ext cx="3548700" cy="4530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IBM Plex Sans"/>
                <a:ea typeface="IBM Plex Sans"/>
                <a:cs typeface="IBM Plex Sans"/>
                <a:sym typeface="IBM Plex Sans"/>
              </a:rPr>
              <a:t>Opportunity for early feedback</a:t>
            </a:r>
            <a:endParaRPr b="1">
              <a:latin typeface="IBM Plex Sans"/>
              <a:ea typeface="IBM Plex Sans"/>
              <a:cs typeface="IBM Plex Sans"/>
              <a:sym typeface="IBM Plex Sans"/>
            </a:endParaRPr>
          </a:p>
        </p:txBody>
      </p:sp>
      <p:sp>
        <p:nvSpPr>
          <p:cNvPr id="422" name="Google Shape;422;p66"/>
          <p:cNvSpPr/>
          <p:nvPr/>
        </p:nvSpPr>
        <p:spPr>
          <a:xfrm>
            <a:off x="453000" y="2119033"/>
            <a:ext cx="3548700" cy="4530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BM Plex Sans"/>
                <a:ea typeface="IBM Plex Sans"/>
                <a:cs typeface="IBM Plex Sans"/>
                <a:sym typeface="IBM Plex Sans"/>
              </a:rPr>
              <a:t>Claim priority on their work </a:t>
            </a:r>
            <a:endParaRPr>
              <a:latin typeface="IBM Plex Sans"/>
              <a:ea typeface="IBM Plex Sans"/>
              <a:cs typeface="IBM Plex Sans"/>
              <a:sym typeface="IBM Plex Sans"/>
            </a:endParaRPr>
          </a:p>
          <a:p>
            <a:pPr indent="0" lvl="0" marL="0" rtl="0" algn="ctr">
              <a:spcBef>
                <a:spcPts val="0"/>
              </a:spcBef>
              <a:spcAft>
                <a:spcPts val="0"/>
              </a:spcAft>
              <a:buNone/>
            </a:pPr>
            <a:r>
              <a:rPr lang="en">
                <a:latin typeface="IBM Plex Sans"/>
                <a:ea typeface="IBM Plex Sans"/>
                <a:cs typeface="IBM Plex Sans"/>
                <a:sym typeface="IBM Plex Sans"/>
              </a:rPr>
              <a:t>(aka scoop protection)</a:t>
            </a:r>
            <a:endParaRPr>
              <a:latin typeface="IBM Plex Sans"/>
              <a:ea typeface="IBM Plex Sans"/>
              <a:cs typeface="IBM Plex Sans"/>
              <a:sym typeface="IBM Plex Sans"/>
            </a:endParaRPr>
          </a:p>
        </p:txBody>
      </p:sp>
      <p:sp>
        <p:nvSpPr>
          <p:cNvPr id="423" name="Google Shape;423;p66"/>
          <p:cNvSpPr/>
          <p:nvPr/>
        </p:nvSpPr>
        <p:spPr>
          <a:xfrm>
            <a:off x="453000" y="4080943"/>
            <a:ext cx="3548700" cy="453000"/>
          </a:xfrm>
          <a:prstGeom prst="roundRect">
            <a:avLst>
              <a:gd fmla="val 16667" name="adj"/>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BM Plex Sans"/>
                <a:ea typeface="IBM Plex Sans"/>
                <a:cs typeface="IBM Plex Sans"/>
                <a:sym typeface="IBM Plex Sans"/>
              </a:rPr>
              <a:t>Proof of productivity</a:t>
            </a:r>
            <a:endParaRPr>
              <a:latin typeface="IBM Plex Sans"/>
              <a:ea typeface="IBM Plex Sans"/>
              <a:cs typeface="IBM Plex Sans"/>
              <a:sym typeface="IBM Plex Sans"/>
            </a:endParaRPr>
          </a:p>
        </p:txBody>
      </p:sp>
      <p:sp>
        <p:nvSpPr>
          <p:cNvPr id="424" name="Google Shape;424;p66"/>
          <p:cNvSpPr/>
          <p:nvPr/>
        </p:nvSpPr>
        <p:spPr>
          <a:xfrm>
            <a:off x="5031500" y="811093"/>
            <a:ext cx="3548700" cy="4530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BM Plex Sans"/>
                <a:ea typeface="IBM Plex Sans"/>
                <a:cs typeface="IBM Plex Sans"/>
                <a:sym typeface="IBM Plex Sans"/>
              </a:rPr>
              <a:t>Fear of being scooped</a:t>
            </a:r>
            <a:endParaRPr>
              <a:latin typeface="IBM Plex Sans"/>
              <a:ea typeface="IBM Plex Sans"/>
              <a:cs typeface="IBM Plex Sans"/>
              <a:sym typeface="IBM Plex Sans"/>
            </a:endParaRPr>
          </a:p>
        </p:txBody>
      </p:sp>
      <p:sp>
        <p:nvSpPr>
          <p:cNvPr id="425" name="Google Shape;425;p66"/>
          <p:cNvSpPr/>
          <p:nvPr/>
        </p:nvSpPr>
        <p:spPr>
          <a:xfrm>
            <a:off x="5031500" y="1465063"/>
            <a:ext cx="3548700" cy="4530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BM Plex Sans"/>
                <a:ea typeface="IBM Plex Sans"/>
                <a:cs typeface="IBM Plex Sans"/>
                <a:sym typeface="IBM Plex Sans"/>
              </a:rPr>
              <a:t>Incompatibility</a:t>
            </a:r>
            <a:r>
              <a:rPr lang="en">
                <a:latin typeface="IBM Plex Sans"/>
                <a:ea typeface="IBM Plex Sans"/>
                <a:cs typeface="IBM Plex Sans"/>
                <a:sym typeface="IBM Plex Sans"/>
              </a:rPr>
              <a:t> with journal policy</a:t>
            </a:r>
            <a:endParaRPr>
              <a:latin typeface="IBM Plex Sans"/>
              <a:ea typeface="IBM Plex Sans"/>
              <a:cs typeface="IBM Plex Sans"/>
              <a:sym typeface="IBM Plex Sans"/>
            </a:endParaRPr>
          </a:p>
        </p:txBody>
      </p:sp>
      <p:sp>
        <p:nvSpPr>
          <p:cNvPr id="426" name="Google Shape;426;p66"/>
          <p:cNvSpPr/>
          <p:nvPr/>
        </p:nvSpPr>
        <p:spPr>
          <a:xfrm>
            <a:off x="5031500" y="2773003"/>
            <a:ext cx="3548700" cy="4530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BM Plex Sans"/>
                <a:ea typeface="IBM Plex Sans"/>
                <a:cs typeface="IBM Plex Sans"/>
                <a:sym typeface="IBM Plex Sans"/>
              </a:rPr>
              <a:t>Lack of peer review</a:t>
            </a:r>
            <a:endParaRPr>
              <a:latin typeface="IBM Plex Sans"/>
              <a:ea typeface="IBM Plex Sans"/>
              <a:cs typeface="IBM Plex Sans"/>
              <a:sym typeface="IBM Plex Sans"/>
            </a:endParaRPr>
          </a:p>
        </p:txBody>
      </p:sp>
      <p:sp>
        <p:nvSpPr>
          <p:cNvPr id="427" name="Google Shape;427;p66"/>
          <p:cNvSpPr/>
          <p:nvPr/>
        </p:nvSpPr>
        <p:spPr>
          <a:xfrm>
            <a:off x="5031500" y="2119033"/>
            <a:ext cx="3548700" cy="4530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BM Plex Sans"/>
                <a:ea typeface="IBM Plex Sans"/>
                <a:cs typeface="IBM Plex Sans"/>
                <a:sym typeface="IBM Plex Sans"/>
              </a:rPr>
              <a:t>Low </a:t>
            </a:r>
            <a:r>
              <a:rPr lang="en">
                <a:latin typeface="IBM Plex Sans"/>
                <a:ea typeface="IBM Plex Sans"/>
                <a:cs typeface="IBM Plex Sans"/>
                <a:sym typeface="IBM Plex Sans"/>
              </a:rPr>
              <a:t>reliability</a:t>
            </a:r>
            <a:r>
              <a:rPr lang="en">
                <a:latin typeface="IBM Plex Sans"/>
                <a:ea typeface="IBM Plex Sans"/>
                <a:cs typeface="IBM Plex Sans"/>
                <a:sym typeface="IBM Plex Sans"/>
              </a:rPr>
              <a:t> and credibility</a:t>
            </a:r>
            <a:endParaRPr>
              <a:latin typeface="IBM Plex Sans"/>
              <a:ea typeface="IBM Plex Sans"/>
              <a:cs typeface="IBM Plex Sans"/>
              <a:sym typeface="IBM Plex Sans"/>
            </a:endParaRPr>
          </a:p>
        </p:txBody>
      </p:sp>
      <p:sp>
        <p:nvSpPr>
          <p:cNvPr id="428" name="Google Shape;428;p66"/>
          <p:cNvSpPr/>
          <p:nvPr/>
        </p:nvSpPr>
        <p:spPr>
          <a:xfrm>
            <a:off x="5031500" y="3426978"/>
            <a:ext cx="3548700" cy="453000"/>
          </a:xfrm>
          <a:prstGeom prst="roundRect">
            <a:avLst>
              <a:gd fmla="val 16667" name="adj"/>
            </a:avLst>
          </a:prstGeom>
          <a:solidFill>
            <a:schemeClr val="lt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a:latin typeface="IBM Plex Sans"/>
                <a:ea typeface="IBM Plex Sans"/>
                <a:cs typeface="IBM Plex Sans"/>
                <a:sym typeface="IBM Plex Sans"/>
              </a:rPr>
              <a:t>It takes too long</a:t>
            </a:r>
            <a:endParaRPr>
              <a:latin typeface="IBM Plex Sans"/>
              <a:ea typeface="IBM Plex Sans"/>
              <a:cs typeface="IBM Plex Sans"/>
              <a:sym typeface="IBM Plex Sans"/>
            </a:endParaRPr>
          </a:p>
        </p:txBody>
      </p:sp>
      <p:sp>
        <p:nvSpPr>
          <p:cNvPr id="429" name="Google Shape;429;p66"/>
          <p:cNvSpPr txBox="1"/>
          <p:nvPr/>
        </p:nvSpPr>
        <p:spPr>
          <a:xfrm>
            <a:off x="5011404" y="3938000"/>
            <a:ext cx="35487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solidFill>
                  <a:schemeClr val="dk1"/>
                </a:solidFill>
                <a:latin typeface="IBM Plex Sans"/>
                <a:ea typeface="IBM Plex Sans"/>
                <a:cs typeface="IBM Plex Sans"/>
                <a:sym typeface="IBM Plex Sans"/>
              </a:rPr>
              <a:t>Ni, R., &amp; Waltman, L. (2024). To preprint or not to preprint: A global researcher survey. </a:t>
            </a:r>
            <a:endParaRPr sz="900">
              <a:solidFill>
                <a:schemeClr val="dk1"/>
              </a:solidFill>
              <a:latin typeface="IBM Plex Sans"/>
              <a:ea typeface="IBM Plex Sans"/>
              <a:cs typeface="IBM Plex Sans"/>
              <a:sym typeface="IBM Plex Sans"/>
            </a:endParaRPr>
          </a:p>
          <a:p>
            <a:pPr indent="0" lvl="0" marL="0" rtl="0" algn="l">
              <a:spcBef>
                <a:spcPts val="0"/>
              </a:spcBef>
              <a:spcAft>
                <a:spcPts val="0"/>
              </a:spcAft>
              <a:buNone/>
            </a:pPr>
            <a:r>
              <a:rPr i="1" lang="en" sz="900">
                <a:solidFill>
                  <a:schemeClr val="dk1"/>
                </a:solidFill>
                <a:latin typeface="IBM Plex Sans"/>
                <a:ea typeface="IBM Plex Sans"/>
                <a:cs typeface="IBM Plex Sans"/>
                <a:sym typeface="IBM Plex Sans"/>
              </a:rPr>
              <a:t>Journal of the Association for Information Science and Technology</a:t>
            </a:r>
            <a:r>
              <a:rPr lang="en" sz="900">
                <a:solidFill>
                  <a:schemeClr val="dk1"/>
                </a:solidFill>
                <a:latin typeface="IBM Plex Sans"/>
                <a:ea typeface="IBM Plex Sans"/>
                <a:cs typeface="IBM Plex Sans"/>
                <a:sym typeface="IBM Plex Sans"/>
              </a:rPr>
              <a:t>, 75(6), 749–766.</a:t>
            </a:r>
            <a:r>
              <a:rPr lang="en" sz="900">
                <a:solidFill>
                  <a:schemeClr val="dk1"/>
                </a:solidFill>
                <a:uFill>
                  <a:noFill/>
                </a:uFill>
                <a:latin typeface="IBM Plex Sans"/>
                <a:ea typeface="IBM Plex Sans"/>
                <a:cs typeface="IBM Plex Sans"/>
                <a:sym typeface="IBM Plex Sans"/>
                <a:hlinkClick r:id="rId3">
                  <a:extLst>
                    <a:ext uri="{A12FA001-AC4F-418D-AE19-62706E023703}">
                      <ahyp:hlinkClr val="tx"/>
                    </a:ext>
                  </a:extLst>
                </a:hlinkClick>
              </a:rPr>
              <a:t> </a:t>
            </a:r>
            <a:r>
              <a:rPr lang="en" sz="900" u="sng">
                <a:solidFill>
                  <a:schemeClr val="hlink"/>
                </a:solidFill>
                <a:latin typeface="IBM Plex Sans"/>
                <a:ea typeface="IBM Plex Sans"/>
                <a:cs typeface="IBM Plex Sans"/>
                <a:sym typeface="IBM Plex Sans"/>
                <a:hlinkClick r:id="rId4"/>
              </a:rPr>
              <a:t>https://doi.org/10.1002/asi.24880</a:t>
            </a:r>
            <a:endParaRPr sz="900" u="sng">
              <a:solidFill>
                <a:schemeClr val="dk1"/>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8"/>
                                        </p:tgtEl>
                                        <p:attrNameLst>
                                          <p:attrName>style.visibility</p:attrName>
                                        </p:attrNameLst>
                                      </p:cBhvr>
                                      <p:to>
                                        <p:strVal val="visible"/>
                                      </p:to>
                                    </p:set>
                                    <p:animEffect filter="fade" transition="in">
                                      <p:cBhvr>
                                        <p:cTn dur="2500"/>
                                        <p:tgtEl>
                                          <p:spTgt spid="418"/>
                                        </p:tgtEl>
                                      </p:cBhvr>
                                    </p:animEffect>
                                  </p:childTnLst>
                                </p:cTn>
                              </p:par>
                              <p:par>
                                <p:cTn fill="hold" nodeType="withEffect" presetClass="entr" presetID="10" presetSubtype="0">
                                  <p:stCondLst>
                                    <p:cond delay="0"/>
                                  </p:stCondLst>
                                  <p:childTnLst>
                                    <p:set>
                                      <p:cBhvr>
                                        <p:cTn dur="1" fill="hold">
                                          <p:stCondLst>
                                            <p:cond delay="0"/>
                                          </p:stCondLst>
                                        </p:cTn>
                                        <p:tgtEl>
                                          <p:spTgt spid="429"/>
                                        </p:tgtEl>
                                        <p:attrNameLst>
                                          <p:attrName>style.visibility</p:attrName>
                                        </p:attrNameLst>
                                      </p:cBhvr>
                                      <p:to>
                                        <p:strVal val="visible"/>
                                      </p:to>
                                    </p:set>
                                    <p:animEffect filter="fade" transition="in">
                                      <p:cBhvr>
                                        <p:cTn dur="1000"/>
                                        <p:tgtEl>
                                          <p:spTgt spid="429"/>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419"/>
                                        </p:tgtEl>
                                        <p:attrNameLst>
                                          <p:attrName>style.visibility</p:attrName>
                                        </p:attrNameLst>
                                      </p:cBhvr>
                                      <p:to>
                                        <p:strVal val="visible"/>
                                      </p:to>
                                    </p:set>
                                    <p:animEffect filter="fade" transition="in">
                                      <p:cBhvr>
                                        <p:cTn dur="2500"/>
                                        <p:tgtEl>
                                          <p:spTgt spid="419"/>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422"/>
                                        </p:tgtEl>
                                        <p:attrNameLst>
                                          <p:attrName>style.visibility</p:attrName>
                                        </p:attrNameLst>
                                      </p:cBhvr>
                                      <p:to>
                                        <p:strVal val="visible"/>
                                      </p:to>
                                    </p:set>
                                    <p:animEffect filter="fade" transition="in">
                                      <p:cBhvr>
                                        <p:cTn dur="2500"/>
                                        <p:tgtEl>
                                          <p:spTgt spid="422"/>
                                        </p:tgtEl>
                                      </p:cBhvr>
                                    </p:animEffect>
                                  </p:childTnLst>
                                </p:cTn>
                              </p:par>
                            </p:childTnLst>
                          </p:cTn>
                        </p:par>
                        <p:par>
                          <p:cTn fill="hold">
                            <p:stCondLst>
                              <p:cond delay="7500"/>
                            </p:stCondLst>
                            <p:childTnLst>
                              <p:par>
                                <p:cTn fill="hold" nodeType="after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2500"/>
                                        <p:tgtEl>
                                          <p:spTgt spid="420"/>
                                        </p:tgtEl>
                                      </p:cBhvr>
                                    </p:animEffect>
                                  </p:childTnLst>
                                </p:cTn>
                              </p:par>
                            </p:childTnLst>
                          </p:cTn>
                        </p:par>
                        <p:par>
                          <p:cTn fill="hold">
                            <p:stCondLst>
                              <p:cond delay="10000"/>
                            </p:stCondLst>
                            <p:childTnLst>
                              <p:par>
                                <p:cTn fill="hold" nodeType="afterEffect" presetClass="entr" presetID="10" presetSubtype="0">
                                  <p:stCondLst>
                                    <p:cond delay="0"/>
                                  </p:stCondLst>
                                  <p:childTnLst>
                                    <p:set>
                                      <p:cBhvr>
                                        <p:cTn dur="1" fill="hold">
                                          <p:stCondLst>
                                            <p:cond delay="0"/>
                                          </p:stCondLst>
                                        </p:cTn>
                                        <p:tgtEl>
                                          <p:spTgt spid="421"/>
                                        </p:tgtEl>
                                        <p:attrNameLst>
                                          <p:attrName>style.visibility</p:attrName>
                                        </p:attrNameLst>
                                      </p:cBhvr>
                                      <p:to>
                                        <p:strVal val="visible"/>
                                      </p:to>
                                    </p:set>
                                    <p:animEffect filter="fade" transition="in">
                                      <p:cBhvr>
                                        <p:cTn dur="2500"/>
                                        <p:tgtEl>
                                          <p:spTgt spid="421"/>
                                        </p:tgtEl>
                                      </p:cBhvr>
                                    </p:animEffect>
                                  </p:childTnLst>
                                </p:cTn>
                              </p:par>
                            </p:childTnLst>
                          </p:cTn>
                        </p:par>
                        <p:par>
                          <p:cTn fill="hold">
                            <p:stCondLst>
                              <p:cond delay="12500"/>
                            </p:stCondLst>
                            <p:childTnLst>
                              <p:par>
                                <p:cTn fill="hold" nodeType="afterEffect" presetClass="entr" presetID="10" presetSubtype="0">
                                  <p:stCondLst>
                                    <p:cond delay="0"/>
                                  </p:stCondLst>
                                  <p:childTnLst>
                                    <p:set>
                                      <p:cBhvr>
                                        <p:cTn dur="1" fill="hold">
                                          <p:stCondLst>
                                            <p:cond delay="0"/>
                                          </p:stCondLst>
                                        </p:cTn>
                                        <p:tgtEl>
                                          <p:spTgt spid="423"/>
                                        </p:tgtEl>
                                        <p:attrNameLst>
                                          <p:attrName>style.visibility</p:attrName>
                                        </p:attrNameLst>
                                      </p:cBhvr>
                                      <p:to>
                                        <p:strVal val="visible"/>
                                      </p:to>
                                    </p:set>
                                    <p:animEffect filter="fade" transition="in">
                                      <p:cBhvr>
                                        <p:cTn dur="2500"/>
                                        <p:tgtEl>
                                          <p:spTgt spid="42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4"/>
                                        </p:tgtEl>
                                        <p:attrNameLst>
                                          <p:attrName>style.visibility</p:attrName>
                                        </p:attrNameLst>
                                      </p:cBhvr>
                                      <p:to>
                                        <p:strVal val="visible"/>
                                      </p:to>
                                    </p:set>
                                    <p:animEffect filter="fade" transition="in">
                                      <p:cBhvr>
                                        <p:cTn dur="2500"/>
                                        <p:tgtEl>
                                          <p:spTgt spid="424"/>
                                        </p:tgtEl>
                                      </p:cBhvr>
                                    </p:animEffect>
                                  </p:childTnLst>
                                </p:cTn>
                              </p:par>
                            </p:childTnLst>
                          </p:cTn>
                        </p:par>
                        <p:par>
                          <p:cTn fill="hold">
                            <p:stCondLst>
                              <p:cond delay="2500"/>
                            </p:stCondLst>
                            <p:childTnLst>
                              <p:par>
                                <p:cTn fill="hold" nodeType="afterEffect" presetClass="entr" presetID="10" presetSubtype="0">
                                  <p:stCondLst>
                                    <p:cond delay="0"/>
                                  </p:stCondLst>
                                  <p:childTnLst>
                                    <p:set>
                                      <p:cBhvr>
                                        <p:cTn dur="1" fill="hold">
                                          <p:stCondLst>
                                            <p:cond delay="0"/>
                                          </p:stCondLst>
                                        </p:cTn>
                                        <p:tgtEl>
                                          <p:spTgt spid="425"/>
                                        </p:tgtEl>
                                        <p:attrNameLst>
                                          <p:attrName>style.visibility</p:attrName>
                                        </p:attrNameLst>
                                      </p:cBhvr>
                                      <p:to>
                                        <p:strVal val="visible"/>
                                      </p:to>
                                    </p:set>
                                    <p:animEffect filter="fade" transition="in">
                                      <p:cBhvr>
                                        <p:cTn dur="2500"/>
                                        <p:tgtEl>
                                          <p:spTgt spid="425"/>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427"/>
                                        </p:tgtEl>
                                        <p:attrNameLst>
                                          <p:attrName>style.visibility</p:attrName>
                                        </p:attrNameLst>
                                      </p:cBhvr>
                                      <p:to>
                                        <p:strVal val="visible"/>
                                      </p:to>
                                    </p:set>
                                    <p:animEffect filter="fade" transition="in">
                                      <p:cBhvr>
                                        <p:cTn dur="2500"/>
                                        <p:tgtEl>
                                          <p:spTgt spid="427"/>
                                        </p:tgtEl>
                                      </p:cBhvr>
                                    </p:animEffect>
                                  </p:childTnLst>
                                </p:cTn>
                              </p:par>
                            </p:childTnLst>
                          </p:cTn>
                        </p:par>
                        <p:par>
                          <p:cTn fill="hold">
                            <p:stCondLst>
                              <p:cond delay="7500"/>
                            </p:stCondLst>
                            <p:childTnLst>
                              <p:par>
                                <p:cTn fill="hold" nodeType="afterEffect" presetClass="entr" presetID="10" presetSubtype="0">
                                  <p:stCondLst>
                                    <p:cond delay="0"/>
                                  </p:stCondLst>
                                  <p:childTnLst>
                                    <p:set>
                                      <p:cBhvr>
                                        <p:cTn dur="1" fill="hold">
                                          <p:stCondLst>
                                            <p:cond delay="0"/>
                                          </p:stCondLst>
                                        </p:cTn>
                                        <p:tgtEl>
                                          <p:spTgt spid="426"/>
                                        </p:tgtEl>
                                        <p:attrNameLst>
                                          <p:attrName>style.visibility</p:attrName>
                                        </p:attrNameLst>
                                      </p:cBhvr>
                                      <p:to>
                                        <p:strVal val="visible"/>
                                      </p:to>
                                    </p:set>
                                    <p:animEffect filter="fade" transition="in">
                                      <p:cBhvr>
                                        <p:cTn dur="2500"/>
                                        <p:tgtEl>
                                          <p:spTgt spid="426"/>
                                        </p:tgtEl>
                                      </p:cBhvr>
                                    </p:animEffect>
                                  </p:childTnLst>
                                </p:cTn>
                              </p:par>
                            </p:childTnLst>
                          </p:cTn>
                        </p:par>
                        <p:par>
                          <p:cTn fill="hold">
                            <p:stCondLst>
                              <p:cond delay="10000"/>
                            </p:stCondLst>
                            <p:childTnLst>
                              <p:par>
                                <p:cTn fill="hold" nodeType="afterEffect" presetClass="entr" presetID="10" presetSubtype="0">
                                  <p:stCondLst>
                                    <p:cond delay="0"/>
                                  </p:stCondLst>
                                  <p:childTnLst>
                                    <p:set>
                                      <p:cBhvr>
                                        <p:cTn dur="1" fill="hold">
                                          <p:stCondLst>
                                            <p:cond delay="0"/>
                                          </p:stCondLst>
                                        </p:cTn>
                                        <p:tgtEl>
                                          <p:spTgt spid="428"/>
                                        </p:tgtEl>
                                        <p:attrNameLst>
                                          <p:attrName>style.visibility</p:attrName>
                                        </p:attrNameLst>
                                      </p:cBhvr>
                                      <p:to>
                                        <p:strVal val="visible"/>
                                      </p:to>
                                    </p:set>
                                    <p:animEffect filter="fade" transition="in">
                                      <p:cBhvr>
                                        <p:cTn dur="2500"/>
                                        <p:tgtEl>
                                          <p:spTgt spid="4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67"/>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Attitudes towards </a:t>
            </a:r>
            <a:r>
              <a:rPr b="1" i="1" lang="en" sz="2200"/>
              <a:t>benefits</a:t>
            </a:r>
            <a:r>
              <a:rPr b="1" lang="en" sz="2200"/>
              <a:t> of posting preprints</a:t>
            </a:r>
            <a:endParaRPr b="1" sz="2200"/>
          </a:p>
        </p:txBody>
      </p:sp>
      <p:pic>
        <p:nvPicPr>
          <p:cNvPr id="435" name="Google Shape;435;p67" title="Screenshot 2025-08-13 at 3.11.15 PM.png"/>
          <p:cNvPicPr preferRelativeResize="0"/>
          <p:nvPr/>
        </p:nvPicPr>
        <p:blipFill>
          <a:blip r:embed="rId3">
            <a:alphaModFix/>
          </a:blip>
          <a:stretch>
            <a:fillRect/>
          </a:stretch>
        </p:blipFill>
        <p:spPr>
          <a:xfrm>
            <a:off x="1031396" y="911275"/>
            <a:ext cx="7081205" cy="3523287"/>
          </a:xfrm>
          <a:prstGeom prst="rect">
            <a:avLst/>
          </a:prstGeom>
          <a:noFill/>
          <a:ln>
            <a:noFill/>
          </a:ln>
        </p:spPr>
      </p:pic>
      <p:sp>
        <p:nvSpPr>
          <p:cNvPr id="436" name="Google Shape;436;p67"/>
          <p:cNvSpPr txBox="1"/>
          <p:nvPr/>
        </p:nvSpPr>
        <p:spPr>
          <a:xfrm>
            <a:off x="1998300" y="4434550"/>
            <a:ext cx="51474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solidFill>
                  <a:schemeClr val="dk1"/>
                </a:solidFill>
                <a:latin typeface="IBM Plex Sans"/>
                <a:ea typeface="IBM Plex Sans"/>
                <a:cs typeface="IBM Plex Sans"/>
                <a:sym typeface="IBM Plex Sans"/>
              </a:rPr>
              <a:t>Ni, R., &amp; Waltman, L. (2024). To preprint or not to preprint: A global researcher survey. </a:t>
            </a:r>
            <a:r>
              <a:rPr i="1" lang="en" sz="900">
                <a:solidFill>
                  <a:schemeClr val="dk1"/>
                </a:solidFill>
                <a:latin typeface="IBM Plex Sans"/>
                <a:ea typeface="IBM Plex Sans"/>
                <a:cs typeface="IBM Plex Sans"/>
                <a:sym typeface="IBM Plex Sans"/>
              </a:rPr>
              <a:t>Journal of the Association for Information Science and Technology</a:t>
            </a:r>
            <a:r>
              <a:rPr lang="en" sz="900">
                <a:solidFill>
                  <a:schemeClr val="dk1"/>
                </a:solidFill>
                <a:latin typeface="IBM Plex Sans"/>
                <a:ea typeface="IBM Plex Sans"/>
                <a:cs typeface="IBM Plex Sans"/>
                <a:sym typeface="IBM Plex Sans"/>
              </a:rPr>
              <a:t>, 75(6), 749–766.</a:t>
            </a:r>
            <a:r>
              <a:rPr lang="en" sz="900">
                <a:solidFill>
                  <a:schemeClr val="dk1"/>
                </a:solidFill>
                <a:uFill>
                  <a:noFill/>
                </a:uFill>
                <a:latin typeface="IBM Plex Sans"/>
                <a:ea typeface="IBM Plex Sans"/>
                <a:cs typeface="IBM Plex Sans"/>
                <a:sym typeface="IBM Plex Sans"/>
                <a:hlinkClick r:id="rId4">
                  <a:extLst>
                    <a:ext uri="{A12FA001-AC4F-418D-AE19-62706E023703}">
                      <ahyp:hlinkClr val="tx"/>
                    </a:ext>
                  </a:extLst>
                </a:hlinkClick>
              </a:rPr>
              <a:t> </a:t>
            </a:r>
            <a:r>
              <a:rPr lang="en" sz="900" u="sng">
                <a:solidFill>
                  <a:schemeClr val="hlink"/>
                </a:solidFill>
                <a:latin typeface="IBM Plex Sans"/>
                <a:ea typeface="IBM Plex Sans"/>
                <a:cs typeface="IBM Plex Sans"/>
                <a:sym typeface="IBM Plex Sans"/>
                <a:hlinkClick r:id="rId5"/>
              </a:rPr>
              <a:t>https://doi.org/10.1002/asi.24880</a:t>
            </a:r>
            <a:r>
              <a:rPr lang="en" sz="900">
                <a:solidFill>
                  <a:schemeClr val="hlink"/>
                </a:solidFill>
                <a:latin typeface="IBM Plex Sans"/>
                <a:ea typeface="IBM Plex Sans"/>
                <a:cs typeface="IBM Plex Sans"/>
                <a:sym typeface="IBM Plex Sans"/>
              </a:rPr>
              <a:t> </a:t>
            </a:r>
            <a:r>
              <a:rPr lang="en" sz="900">
                <a:solidFill>
                  <a:schemeClr val="dk1"/>
                </a:solidFill>
                <a:latin typeface="IBM Plex Sans"/>
                <a:ea typeface="IBM Plex Sans"/>
                <a:cs typeface="IBM Plex Sans"/>
                <a:sym typeface="IBM Plex Sans"/>
              </a:rPr>
              <a:t>Global survey of attitudes towards preprints (</a:t>
            </a:r>
            <a:r>
              <a:rPr i="1" lang="en" sz="900">
                <a:solidFill>
                  <a:schemeClr val="dk1"/>
                </a:solidFill>
                <a:latin typeface="IBM Plex Sans"/>
                <a:ea typeface="IBM Plex Sans"/>
                <a:cs typeface="IBM Plex Sans"/>
                <a:sym typeface="IBM Plex Sans"/>
              </a:rPr>
              <a:t>n</a:t>
            </a:r>
            <a:r>
              <a:rPr lang="en" sz="900">
                <a:solidFill>
                  <a:schemeClr val="dk1"/>
                </a:solidFill>
                <a:latin typeface="IBM Plex Sans"/>
                <a:ea typeface="IBM Plex Sans"/>
                <a:cs typeface="IBM Plex Sans"/>
                <a:sym typeface="IBM Plex Sans"/>
              </a:rPr>
              <a:t>=3506)</a:t>
            </a:r>
            <a:endParaRPr sz="900" u="sng">
              <a:solidFill>
                <a:schemeClr val="dk1"/>
              </a:solidFill>
              <a:latin typeface="IBM Plex Sans"/>
              <a:ea typeface="IBM Plex Sans"/>
              <a:cs typeface="IBM Plex Sans"/>
              <a:sym typeface="IBM Plex Sans"/>
            </a:endParaRPr>
          </a:p>
        </p:txBody>
      </p:sp>
      <p:sp>
        <p:nvSpPr>
          <p:cNvPr id="437" name="Google Shape;437;p67"/>
          <p:cNvSpPr/>
          <p:nvPr/>
        </p:nvSpPr>
        <p:spPr>
          <a:xfrm>
            <a:off x="5901350" y="2039600"/>
            <a:ext cx="2211300" cy="11181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37"/>
                                        </p:tgtEl>
                                        <p:attrNameLst>
                                          <p:attrName>style.visibility</p:attrName>
                                        </p:attrNameLst>
                                      </p:cBhvr>
                                      <p:to>
                                        <p:strVal val="visible"/>
                                      </p:to>
                                    </p:set>
                                    <p:animEffect filter="fade" transition="in">
                                      <p:cBhvr>
                                        <p:cTn dur="1000"/>
                                        <p:tgtEl>
                                          <p:spTgt spid="43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68"/>
          <p:cNvSpPr txBox="1"/>
          <p:nvPr>
            <p:ph type="title"/>
          </p:nvPr>
        </p:nvSpPr>
        <p:spPr>
          <a:xfrm>
            <a:off x="311700" y="1855950"/>
            <a:ext cx="8520600" cy="19470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2650"/>
              <a:t>What do you see as the main </a:t>
            </a:r>
            <a:r>
              <a:rPr b="1" lang="en" sz="2650"/>
              <a:t>benefits</a:t>
            </a:r>
            <a:r>
              <a:rPr lang="en" sz="2650"/>
              <a:t> </a:t>
            </a:r>
            <a:endParaRPr sz="2650"/>
          </a:p>
          <a:p>
            <a:pPr indent="0" lvl="0" marL="0" rtl="0" algn="ctr">
              <a:spcBef>
                <a:spcPts val="0"/>
              </a:spcBef>
              <a:spcAft>
                <a:spcPts val="0"/>
              </a:spcAft>
              <a:buSzPts val="990"/>
              <a:buNone/>
            </a:pPr>
            <a:r>
              <a:rPr lang="en" sz="2650"/>
              <a:t>of posting preprints?</a:t>
            </a:r>
            <a:endParaRPr sz="2650"/>
          </a:p>
          <a:p>
            <a:pPr indent="0" lvl="0" marL="0" rtl="0" algn="ctr">
              <a:spcBef>
                <a:spcPts val="0"/>
              </a:spcBef>
              <a:spcAft>
                <a:spcPts val="0"/>
              </a:spcAft>
              <a:buSzPts val="990"/>
              <a:buNone/>
            </a:pPr>
            <a:r>
              <a:t/>
            </a:r>
            <a:endParaRPr sz="2650"/>
          </a:p>
          <a:p>
            <a:pPr indent="0" lvl="0" marL="0" rtl="0" algn="ctr">
              <a:spcBef>
                <a:spcPts val="0"/>
              </a:spcBef>
              <a:spcAft>
                <a:spcPts val="0"/>
              </a:spcAft>
              <a:buSzPts val="990"/>
              <a:buNone/>
            </a:pPr>
            <a:r>
              <a:rPr lang="en" sz="1650"/>
              <a:t>Answer with one word at the time on Menti (we are making a word </a:t>
            </a:r>
            <a:r>
              <a:rPr lang="en" sz="1650"/>
              <a:t>cloud</a:t>
            </a:r>
            <a:r>
              <a:rPr lang="en" sz="1650"/>
              <a:t>) </a:t>
            </a:r>
            <a:endParaRPr sz="1650"/>
          </a:p>
          <a:p>
            <a:pPr indent="0" lvl="0" marL="0" rtl="0" algn="ctr">
              <a:spcBef>
                <a:spcPts val="0"/>
              </a:spcBef>
              <a:spcAft>
                <a:spcPts val="0"/>
              </a:spcAft>
              <a:buSzPts val="990"/>
              <a:buNone/>
            </a:pPr>
            <a:r>
              <a:rPr lang="en" sz="1650"/>
              <a:t>or use the Zoom chat to answer</a:t>
            </a:r>
            <a:endParaRPr sz="1650"/>
          </a:p>
        </p:txBody>
      </p:sp>
      <p:pic>
        <p:nvPicPr>
          <p:cNvPr id="443" name="Google Shape;443;p68" title="mentimeter_qr_code.png"/>
          <p:cNvPicPr preferRelativeResize="0"/>
          <p:nvPr/>
        </p:nvPicPr>
        <p:blipFill>
          <a:blip r:embed="rId3">
            <a:alphaModFix/>
          </a:blip>
          <a:stretch>
            <a:fillRect/>
          </a:stretch>
        </p:blipFill>
        <p:spPr>
          <a:xfrm>
            <a:off x="7364250" y="202773"/>
            <a:ext cx="1468050" cy="14680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69"/>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Attitudes towards </a:t>
            </a:r>
            <a:r>
              <a:rPr b="1" i="1" lang="en" sz="2200"/>
              <a:t>concerns</a:t>
            </a:r>
            <a:r>
              <a:rPr b="1" lang="en" sz="2200"/>
              <a:t> of posting preprints</a:t>
            </a:r>
            <a:endParaRPr b="1" sz="2200"/>
          </a:p>
        </p:txBody>
      </p:sp>
      <p:pic>
        <p:nvPicPr>
          <p:cNvPr id="449" name="Google Shape;449;p69" title="Screenshot 2025-08-13 at 3.11.22 PM.png"/>
          <p:cNvPicPr preferRelativeResize="0"/>
          <p:nvPr/>
        </p:nvPicPr>
        <p:blipFill>
          <a:blip r:embed="rId3">
            <a:alphaModFix/>
          </a:blip>
          <a:stretch>
            <a:fillRect/>
          </a:stretch>
        </p:blipFill>
        <p:spPr>
          <a:xfrm>
            <a:off x="1465750" y="799550"/>
            <a:ext cx="6212502" cy="3797775"/>
          </a:xfrm>
          <a:prstGeom prst="rect">
            <a:avLst/>
          </a:prstGeom>
          <a:noFill/>
          <a:ln>
            <a:noFill/>
          </a:ln>
        </p:spPr>
      </p:pic>
      <p:sp>
        <p:nvSpPr>
          <p:cNvPr id="450" name="Google Shape;450;p69"/>
          <p:cNvSpPr txBox="1"/>
          <p:nvPr/>
        </p:nvSpPr>
        <p:spPr>
          <a:xfrm>
            <a:off x="1998300" y="4434550"/>
            <a:ext cx="51474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solidFill>
                  <a:schemeClr val="dk1"/>
                </a:solidFill>
                <a:latin typeface="IBM Plex Sans"/>
                <a:ea typeface="IBM Plex Sans"/>
                <a:cs typeface="IBM Plex Sans"/>
                <a:sym typeface="IBM Plex Sans"/>
              </a:rPr>
              <a:t>Ni, R., &amp; Waltman, L. (2024). To preprint or not to preprint: A global researcher survey. </a:t>
            </a:r>
            <a:r>
              <a:rPr i="1" lang="en" sz="900">
                <a:solidFill>
                  <a:schemeClr val="dk1"/>
                </a:solidFill>
                <a:latin typeface="IBM Plex Sans"/>
                <a:ea typeface="IBM Plex Sans"/>
                <a:cs typeface="IBM Plex Sans"/>
                <a:sym typeface="IBM Plex Sans"/>
              </a:rPr>
              <a:t>Journal of the Association for Information Science and Technology</a:t>
            </a:r>
            <a:r>
              <a:rPr lang="en" sz="900">
                <a:solidFill>
                  <a:schemeClr val="dk1"/>
                </a:solidFill>
                <a:latin typeface="IBM Plex Sans"/>
                <a:ea typeface="IBM Plex Sans"/>
                <a:cs typeface="IBM Plex Sans"/>
                <a:sym typeface="IBM Plex Sans"/>
              </a:rPr>
              <a:t>, 75(6), 749–766.</a:t>
            </a:r>
            <a:r>
              <a:rPr lang="en" sz="900">
                <a:solidFill>
                  <a:schemeClr val="dk1"/>
                </a:solidFill>
                <a:uFill>
                  <a:noFill/>
                </a:uFill>
                <a:latin typeface="IBM Plex Sans"/>
                <a:ea typeface="IBM Plex Sans"/>
                <a:cs typeface="IBM Plex Sans"/>
                <a:sym typeface="IBM Plex Sans"/>
                <a:hlinkClick r:id="rId4">
                  <a:extLst>
                    <a:ext uri="{A12FA001-AC4F-418D-AE19-62706E023703}">
                      <ahyp:hlinkClr val="tx"/>
                    </a:ext>
                  </a:extLst>
                </a:hlinkClick>
              </a:rPr>
              <a:t> </a:t>
            </a:r>
            <a:r>
              <a:rPr lang="en" sz="900" u="sng">
                <a:solidFill>
                  <a:schemeClr val="hlink"/>
                </a:solidFill>
                <a:latin typeface="IBM Plex Sans"/>
                <a:ea typeface="IBM Plex Sans"/>
                <a:cs typeface="IBM Plex Sans"/>
                <a:sym typeface="IBM Plex Sans"/>
                <a:hlinkClick r:id="rId5"/>
              </a:rPr>
              <a:t>https://doi.org/10.1002/asi.24880</a:t>
            </a:r>
            <a:r>
              <a:rPr lang="en" sz="900">
                <a:solidFill>
                  <a:schemeClr val="hlink"/>
                </a:solidFill>
                <a:latin typeface="IBM Plex Sans"/>
                <a:ea typeface="IBM Plex Sans"/>
                <a:cs typeface="IBM Plex Sans"/>
                <a:sym typeface="IBM Plex Sans"/>
              </a:rPr>
              <a:t> </a:t>
            </a:r>
            <a:r>
              <a:rPr lang="en" sz="900">
                <a:solidFill>
                  <a:schemeClr val="dk1"/>
                </a:solidFill>
                <a:latin typeface="IBM Plex Sans"/>
                <a:ea typeface="IBM Plex Sans"/>
                <a:cs typeface="IBM Plex Sans"/>
                <a:sym typeface="IBM Plex Sans"/>
              </a:rPr>
              <a:t>Global survey of attitudes towards preprints (</a:t>
            </a:r>
            <a:r>
              <a:rPr i="1" lang="en" sz="900">
                <a:solidFill>
                  <a:schemeClr val="dk1"/>
                </a:solidFill>
                <a:latin typeface="IBM Plex Sans"/>
                <a:ea typeface="IBM Plex Sans"/>
                <a:cs typeface="IBM Plex Sans"/>
                <a:sym typeface="IBM Plex Sans"/>
              </a:rPr>
              <a:t>n</a:t>
            </a:r>
            <a:r>
              <a:rPr lang="en" sz="900">
                <a:solidFill>
                  <a:schemeClr val="dk1"/>
                </a:solidFill>
                <a:latin typeface="IBM Plex Sans"/>
                <a:ea typeface="IBM Plex Sans"/>
                <a:cs typeface="IBM Plex Sans"/>
                <a:sym typeface="IBM Plex Sans"/>
              </a:rPr>
              <a:t>=3506)</a:t>
            </a:r>
            <a:endParaRPr sz="900" u="sng">
              <a:solidFill>
                <a:schemeClr val="dk1"/>
              </a:solidFill>
              <a:latin typeface="IBM Plex Sans"/>
              <a:ea typeface="IBM Plex Sans"/>
              <a:cs typeface="IBM Plex Sans"/>
              <a:sym typeface="IBM Plex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4" name="Shape 454"/>
        <p:cNvGrpSpPr/>
        <p:nvPr/>
      </p:nvGrpSpPr>
      <p:grpSpPr>
        <a:xfrm>
          <a:off x="0" y="0"/>
          <a:ext cx="0" cy="0"/>
          <a:chOff x="0" y="0"/>
          <a:chExt cx="0" cy="0"/>
        </a:xfrm>
      </p:grpSpPr>
      <p:sp>
        <p:nvSpPr>
          <p:cNvPr id="455" name="Google Shape;455;p70"/>
          <p:cNvSpPr txBox="1"/>
          <p:nvPr>
            <p:ph type="title"/>
          </p:nvPr>
        </p:nvSpPr>
        <p:spPr>
          <a:xfrm>
            <a:off x="311700" y="1855950"/>
            <a:ext cx="8520600" cy="5727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SzPts val="990"/>
              <a:buNone/>
            </a:pPr>
            <a:r>
              <a:rPr lang="en" sz="2650"/>
              <a:t>What do you see as the main </a:t>
            </a:r>
            <a:r>
              <a:rPr b="1" lang="en" sz="2650"/>
              <a:t>concerns</a:t>
            </a:r>
            <a:r>
              <a:rPr lang="en" sz="2650"/>
              <a:t> </a:t>
            </a:r>
            <a:endParaRPr sz="2650"/>
          </a:p>
          <a:p>
            <a:pPr indent="0" lvl="0" marL="0" rtl="0" algn="ctr">
              <a:spcBef>
                <a:spcPts val="0"/>
              </a:spcBef>
              <a:spcAft>
                <a:spcPts val="0"/>
              </a:spcAft>
              <a:buSzPts val="990"/>
              <a:buNone/>
            </a:pPr>
            <a:r>
              <a:rPr lang="en" sz="2650"/>
              <a:t>of posting preprints?</a:t>
            </a:r>
            <a:endParaRPr sz="2650"/>
          </a:p>
          <a:p>
            <a:pPr indent="0" lvl="0" marL="0" rtl="0" algn="ctr">
              <a:spcBef>
                <a:spcPts val="0"/>
              </a:spcBef>
              <a:spcAft>
                <a:spcPts val="0"/>
              </a:spcAft>
              <a:buSzPts val="990"/>
              <a:buNone/>
            </a:pPr>
            <a:r>
              <a:t/>
            </a:r>
            <a:endParaRPr sz="2650"/>
          </a:p>
          <a:p>
            <a:pPr indent="0" lvl="0" marL="0" rtl="0" algn="ctr">
              <a:spcBef>
                <a:spcPts val="0"/>
              </a:spcBef>
              <a:spcAft>
                <a:spcPts val="0"/>
              </a:spcAft>
              <a:buClr>
                <a:schemeClr val="dk1"/>
              </a:buClr>
              <a:buSzPts val="990"/>
              <a:buFont typeface="Arial"/>
              <a:buNone/>
            </a:pPr>
            <a:r>
              <a:rPr lang="en" sz="1650"/>
              <a:t>Answer with one word at the time on Menti (we are making a word cloud) </a:t>
            </a:r>
            <a:endParaRPr sz="1650"/>
          </a:p>
          <a:p>
            <a:pPr indent="0" lvl="0" marL="0" rtl="0" algn="ctr">
              <a:spcBef>
                <a:spcPts val="0"/>
              </a:spcBef>
              <a:spcAft>
                <a:spcPts val="0"/>
              </a:spcAft>
              <a:buSzPts val="990"/>
              <a:buNone/>
            </a:pPr>
            <a:r>
              <a:rPr lang="en" sz="1650"/>
              <a:t>or use the Zoom chat to answer</a:t>
            </a:r>
            <a:endParaRPr sz="1650"/>
          </a:p>
        </p:txBody>
      </p:sp>
      <p:pic>
        <p:nvPicPr>
          <p:cNvPr id="456" name="Google Shape;456;p70" title="mentimeter_qr_code.png"/>
          <p:cNvPicPr preferRelativeResize="0"/>
          <p:nvPr/>
        </p:nvPicPr>
        <p:blipFill>
          <a:blip r:embed="rId3">
            <a:alphaModFix/>
          </a:blip>
          <a:stretch>
            <a:fillRect/>
          </a:stretch>
        </p:blipFill>
        <p:spPr>
          <a:xfrm>
            <a:off x="7364250" y="202773"/>
            <a:ext cx="1468050" cy="146802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460" name="Shape 460"/>
        <p:cNvGrpSpPr/>
        <p:nvPr/>
      </p:nvGrpSpPr>
      <p:grpSpPr>
        <a:xfrm>
          <a:off x="0" y="0"/>
          <a:ext cx="0" cy="0"/>
          <a:chOff x="0" y="0"/>
          <a:chExt cx="0" cy="0"/>
        </a:xfrm>
      </p:grpSpPr>
      <p:sp>
        <p:nvSpPr>
          <p:cNvPr id="461" name="Google Shape;461;p71"/>
          <p:cNvSpPr txBox="1"/>
          <p:nvPr>
            <p:ph type="title"/>
          </p:nvPr>
        </p:nvSpPr>
        <p:spPr>
          <a:xfrm>
            <a:off x="311700" y="272766"/>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Familiarity with preprinting</a:t>
            </a:r>
            <a:endParaRPr b="1" sz="2200"/>
          </a:p>
        </p:txBody>
      </p:sp>
      <p:pic>
        <p:nvPicPr>
          <p:cNvPr id="462" name="Google Shape;462;p71" title="Screenshot 2025-08-13 at 3.07.46 PM.png"/>
          <p:cNvPicPr preferRelativeResize="0"/>
          <p:nvPr/>
        </p:nvPicPr>
        <p:blipFill>
          <a:blip r:embed="rId3">
            <a:alphaModFix/>
          </a:blip>
          <a:stretch>
            <a:fillRect/>
          </a:stretch>
        </p:blipFill>
        <p:spPr>
          <a:xfrm>
            <a:off x="1368525" y="840350"/>
            <a:ext cx="6406949" cy="3462801"/>
          </a:xfrm>
          <a:prstGeom prst="rect">
            <a:avLst/>
          </a:prstGeom>
          <a:noFill/>
          <a:ln>
            <a:noFill/>
          </a:ln>
        </p:spPr>
      </p:pic>
      <p:sp>
        <p:nvSpPr>
          <p:cNvPr id="463" name="Google Shape;463;p71"/>
          <p:cNvSpPr txBox="1"/>
          <p:nvPr/>
        </p:nvSpPr>
        <p:spPr>
          <a:xfrm>
            <a:off x="1998300" y="4434550"/>
            <a:ext cx="5147400" cy="600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solidFill>
                  <a:schemeClr val="dk1"/>
                </a:solidFill>
                <a:latin typeface="IBM Plex Sans"/>
                <a:ea typeface="IBM Plex Sans"/>
                <a:cs typeface="IBM Plex Sans"/>
                <a:sym typeface="IBM Plex Sans"/>
              </a:rPr>
              <a:t>Ni, R., &amp; Waltman, L. (2024). To preprint or not to preprint: A global researcher survey. </a:t>
            </a:r>
            <a:r>
              <a:rPr i="1" lang="en" sz="900">
                <a:solidFill>
                  <a:schemeClr val="dk1"/>
                </a:solidFill>
                <a:latin typeface="IBM Plex Sans"/>
                <a:ea typeface="IBM Plex Sans"/>
                <a:cs typeface="IBM Plex Sans"/>
                <a:sym typeface="IBM Plex Sans"/>
              </a:rPr>
              <a:t>Journal of the Association for Information Science and Technology</a:t>
            </a:r>
            <a:r>
              <a:rPr lang="en" sz="900">
                <a:solidFill>
                  <a:schemeClr val="dk1"/>
                </a:solidFill>
                <a:latin typeface="IBM Plex Sans"/>
                <a:ea typeface="IBM Plex Sans"/>
                <a:cs typeface="IBM Plex Sans"/>
                <a:sym typeface="IBM Plex Sans"/>
              </a:rPr>
              <a:t>, 75(6), 749–766.</a:t>
            </a:r>
            <a:r>
              <a:rPr lang="en" sz="900">
                <a:solidFill>
                  <a:schemeClr val="dk1"/>
                </a:solidFill>
                <a:uFill>
                  <a:noFill/>
                </a:uFill>
                <a:latin typeface="IBM Plex Sans"/>
                <a:ea typeface="IBM Plex Sans"/>
                <a:cs typeface="IBM Plex Sans"/>
                <a:sym typeface="IBM Plex Sans"/>
                <a:hlinkClick r:id="rId4">
                  <a:extLst>
                    <a:ext uri="{A12FA001-AC4F-418D-AE19-62706E023703}">
                      <ahyp:hlinkClr val="tx"/>
                    </a:ext>
                  </a:extLst>
                </a:hlinkClick>
              </a:rPr>
              <a:t> </a:t>
            </a:r>
            <a:r>
              <a:rPr lang="en" sz="900" u="sng">
                <a:solidFill>
                  <a:schemeClr val="hlink"/>
                </a:solidFill>
                <a:latin typeface="IBM Plex Sans"/>
                <a:ea typeface="IBM Plex Sans"/>
                <a:cs typeface="IBM Plex Sans"/>
                <a:sym typeface="IBM Plex Sans"/>
                <a:hlinkClick r:id="rId5"/>
              </a:rPr>
              <a:t>https://doi.org/10.1002/asi.24880</a:t>
            </a:r>
            <a:r>
              <a:rPr lang="en" sz="900">
                <a:solidFill>
                  <a:schemeClr val="hlink"/>
                </a:solidFill>
                <a:latin typeface="IBM Plex Sans"/>
                <a:ea typeface="IBM Plex Sans"/>
                <a:cs typeface="IBM Plex Sans"/>
                <a:sym typeface="IBM Plex Sans"/>
              </a:rPr>
              <a:t> </a:t>
            </a:r>
            <a:r>
              <a:rPr lang="en" sz="900">
                <a:solidFill>
                  <a:schemeClr val="dk1"/>
                </a:solidFill>
                <a:latin typeface="IBM Plex Sans"/>
                <a:ea typeface="IBM Plex Sans"/>
                <a:cs typeface="IBM Plex Sans"/>
                <a:sym typeface="IBM Plex Sans"/>
              </a:rPr>
              <a:t>Global survey of attitudes towards preprints (</a:t>
            </a:r>
            <a:r>
              <a:rPr i="1" lang="en" sz="900">
                <a:solidFill>
                  <a:schemeClr val="dk1"/>
                </a:solidFill>
                <a:latin typeface="IBM Plex Sans"/>
                <a:ea typeface="IBM Plex Sans"/>
                <a:cs typeface="IBM Plex Sans"/>
                <a:sym typeface="IBM Plex Sans"/>
              </a:rPr>
              <a:t>n</a:t>
            </a:r>
            <a:r>
              <a:rPr lang="en" sz="900">
                <a:solidFill>
                  <a:schemeClr val="dk1"/>
                </a:solidFill>
                <a:latin typeface="IBM Plex Sans"/>
                <a:ea typeface="IBM Plex Sans"/>
                <a:cs typeface="IBM Plex Sans"/>
                <a:sym typeface="IBM Plex Sans"/>
              </a:rPr>
              <a:t>=3506)</a:t>
            </a:r>
            <a:endParaRPr sz="900" u="sng">
              <a:solidFill>
                <a:schemeClr val="dk1"/>
              </a:solidFill>
              <a:latin typeface="IBM Plex Sans"/>
              <a:ea typeface="IBM Plex Sans"/>
              <a:cs typeface="IBM Plex Sans"/>
              <a:sym typeface="IBM Plex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7" name="Shape 467"/>
        <p:cNvGrpSpPr/>
        <p:nvPr/>
      </p:nvGrpSpPr>
      <p:grpSpPr>
        <a:xfrm>
          <a:off x="0" y="0"/>
          <a:ext cx="0" cy="0"/>
          <a:chOff x="0" y="0"/>
          <a:chExt cx="0" cy="0"/>
        </a:xfrm>
      </p:grpSpPr>
      <p:sp>
        <p:nvSpPr>
          <p:cNvPr id="468" name="Google Shape;468;p72"/>
          <p:cNvSpPr txBox="1"/>
          <p:nvPr>
            <p:ph type="title"/>
          </p:nvPr>
        </p:nvSpPr>
        <p:spPr>
          <a:xfrm>
            <a:off x="311700" y="2164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Finding a preprint server that that best suits your needs</a:t>
            </a:r>
            <a:endParaRPr b="1" sz="2200"/>
          </a:p>
        </p:txBody>
      </p:sp>
      <p:sp>
        <p:nvSpPr>
          <p:cNvPr id="469" name="Google Shape;469;p72"/>
          <p:cNvSpPr txBox="1"/>
          <p:nvPr/>
        </p:nvSpPr>
        <p:spPr>
          <a:xfrm>
            <a:off x="311700" y="740025"/>
            <a:ext cx="8587200" cy="1800000"/>
          </a:xfrm>
          <a:prstGeom prst="rect">
            <a:avLst/>
          </a:prstGeom>
          <a:noFill/>
          <a:ln>
            <a:noFill/>
          </a:ln>
        </p:spPr>
        <p:txBody>
          <a:bodyPr anchorCtr="0" anchor="t" bIns="91425" lIns="91425" spcFirstLastPara="1" rIns="91425" wrap="square" tIns="91425">
            <a:noAutofit/>
          </a:bodyPr>
          <a:lstStyle/>
          <a:p>
            <a:pPr indent="-323850" lvl="0" marL="457200" rtl="0" algn="l">
              <a:lnSpc>
                <a:spcPct val="115000"/>
              </a:lnSpc>
              <a:spcBef>
                <a:spcPts val="0"/>
              </a:spcBef>
              <a:spcAft>
                <a:spcPts val="0"/>
              </a:spcAft>
              <a:buClr>
                <a:srgbClr val="3A3A3A"/>
              </a:buClr>
              <a:buSzPts val="1500"/>
              <a:buFont typeface="IBM Plex Sans"/>
              <a:buChar char="●"/>
            </a:pPr>
            <a:r>
              <a:rPr lang="en" sz="1500">
                <a:solidFill>
                  <a:srgbClr val="3A3A3A"/>
                </a:solidFill>
                <a:highlight>
                  <a:srgbClr val="FFFFFF"/>
                </a:highlight>
                <a:latin typeface="IBM Plex Sans"/>
                <a:ea typeface="IBM Plex Sans"/>
                <a:cs typeface="IBM Plex Sans"/>
                <a:sym typeface="IBM Plex Sans"/>
              </a:rPr>
              <a:t>There are 50+ preprint servers available </a:t>
            </a:r>
            <a:endParaRPr sz="1500">
              <a:solidFill>
                <a:srgbClr val="3A3A3A"/>
              </a:solidFill>
              <a:highlight>
                <a:srgbClr val="FFFFFF"/>
              </a:highlight>
              <a:latin typeface="IBM Plex Sans"/>
              <a:ea typeface="IBM Plex Sans"/>
              <a:cs typeface="IBM Plex Sans"/>
              <a:sym typeface="IBM Plex Sans"/>
            </a:endParaRPr>
          </a:p>
          <a:p>
            <a:pPr indent="-323850" lvl="1" marL="914400" rtl="0" algn="l">
              <a:lnSpc>
                <a:spcPct val="115000"/>
              </a:lnSpc>
              <a:spcBef>
                <a:spcPts val="0"/>
              </a:spcBef>
              <a:spcAft>
                <a:spcPts val="0"/>
              </a:spcAft>
              <a:buClr>
                <a:srgbClr val="3A3A3A"/>
              </a:buClr>
              <a:buSzPts val="1500"/>
              <a:buFont typeface="IBM Plex Sans"/>
              <a:buChar char="○"/>
            </a:pPr>
            <a:r>
              <a:rPr lang="en" sz="1500">
                <a:solidFill>
                  <a:srgbClr val="3A3A3A"/>
                </a:solidFill>
                <a:highlight>
                  <a:srgbClr val="FFFFFF"/>
                </a:highlight>
                <a:latin typeface="IBM Plex Sans"/>
                <a:ea typeface="IBM Plex Sans"/>
                <a:cs typeface="IBM Plex Sans"/>
                <a:sym typeface="IBM Plex Sans"/>
              </a:rPr>
              <a:t>Some only accept full manuscripts, others take different types of outputs and/or postprints (papers accepted for publication at a journal)</a:t>
            </a:r>
            <a:endParaRPr sz="1500">
              <a:solidFill>
                <a:srgbClr val="3A3A3A"/>
              </a:solidFill>
              <a:highlight>
                <a:srgbClr val="FFFFFF"/>
              </a:highlight>
              <a:latin typeface="IBM Plex Sans"/>
              <a:ea typeface="IBM Plex Sans"/>
              <a:cs typeface="IBM Plex Sans"/>
              <a:sym typeface="IBM Plex Sans"/>
            </a:endParaRPr>
          </a:p>
          <a:p>
            <a:pPr indent="-323850" lvl="1" marL="914400" rtl="0" algn="l">
              <a:lnSpc>
                <a:spcPct val="115000"/>
              </a:lnSpc>
              <a:spcBef>
                <a:spcPts val="0"/>
              </a:spcBef>
              <a:spcAft>
                <a:spcPts val="0"/>
              </a:spcAft>
              <a:buSzPts val="1500"/>
              <a:buFont typeface="IBM Plex Sans"/>
              <a:buChar char="○"/>
            </a:pPr>
            <a:r>
              <a:rPr lang="en" sz="1500">
                <a:solidFill>
                  <a:srgbClr val="3A3A3A"/>
                </a:solidFill>
                <a:highlight>
                  <a:srgbClr val="FFFFFF"/>
                </a:highlight>
                <a:latin typeface="IBM Plex Sans"/>
                <a:ea typeface="IBM Plex Sans"/>
                <a:cs typeface="IBM Plex Sans"/>
                <a:sym typeface="IBM Plex Sans"/>
              </a:rPr>
              <a:t>Server characteristics are cataloged in the </a:t>
            </a:r>
            <a:r>
              <a:rPr lang="en" sz="1500" u="sng">
                <a:solidFill>
                  <a:srgbClr val="E4002C"/>
                </a:solidFill>
                <a:highlight>
                  <a:srgbClr val="FFFFFF"/>
                </a:highlight>
                <a:latin typeface="IBM Plex Sans"/>
                <a:ea typeface="IBM Plex Sans"/>
                <a:cs typeface="IBM Plex Sans"/>
                <a:sym typeface="IBM Plex Sans"/>
                <a:hlinkClick r:id="rId3">
                  <a:extLst>
                    <a:ext uri="{A12FA001-AC4F-418D-AE19-62706E023703}">
                      <ahyp:hlinkClr val="tx"/>
                    </a:ext>
                  </a:extLst>
                </a:hlinkClick>
              </a:rPr>
              <a:t>ASAPbio Preprint Server Directory</a:t>
            </a:r>
            <a:endParaRPr sz="1500">
              <a:solidFill>
                <a:srgbClr val="E4002C"/>
              </a:solidFill>
              <a:highlight>
                <a:srgbClr val="FFFFFF"/>
              </a:highlight>
              <a:latin typeface="IBM Plex Sans"/>
              <a:ea typeface="IBM Plex Sans"/>
              <a:cs typeface="IBM Plex Sans"/>
              <a:sym typeface="IBM Plex Sans"/>
            </a:endParaRPr>
          </a:p>
          <a:p>
            <a:pPr indent="-323850" lvl="0" marL="457200" rtl="0" algn="l">
              <a:lnSpc>
                <a:spcPct val="115000"/>
              </a:lnSpc>
              <a:spcBef>
                <a:spcPts val="0"/>
              </a:spcBef>
              <a:spcAft>
                <a:spcPts val="0"/>
              </a:spcAft>
              <a:buClr>
                <a:srgbClr val="3A3A3A"/>
              </a:buClr>
              <a:buSzPts val="1500"/>
              <a:buFont typeface="IBM Plex Sans"/>
              <a:buChar char="●"/>
            </a:pPr>
            <a:r>
              <a:rPr lang="en" sz="1500">
                <a:solidFill>
                  <a:srgbClr val="3A3A3A"/>
                </a:solidFill>
                <a:highlight>
                  <a:srgbClr val="FFFFFF"/>
                </a:highlight>
                <a:latin typeface="IBM Plex Sans"/>
                <a:ea typeface="IBM Plex Sans"/>
                <a:cs typeface="IBM Plex Sans"/>
                <a:sym typeface="IBM Plex Sans"/>
              </a:rPr>
              <a:t>General-purpose repositories: Zenodo, Figshare</a:t>
            </a:r>
            <a:endParaRPr sz="1500">
              <a:solidFill>
                <a:srgbClr val="3A3A3A"/>
              </a:solidFill>
              <a:highlight>
                <a:srgbClr val="FFFFFF"/>
              </a:highlight>
              <a:latin typeface="IBM Plex Sans"/>
              <a:ea typeface="IBM Plex Sans"/>
              <a:cs typeface="IBM Plex Sans"/>
              <a:sym typeface="IBM Plex Sans"/>
            </a:endParaRPr>
          </a:p>
          <a:p>
            <a:pPr indent="-317500" lvl="0" marL="457200" rtl="0" algn="l">
              <a:lnSpc>
                <a:spcPct val="115000"/>
              </a:lnSpc>
              <a:spcBef>
                <a:spcPts val="0"/>
              </a:spcBef>
              <a:spcAft>
                <a:spcPts val="0"/>
              </a:spcAft>
              <a:buClr>
                <a:srgbClr val="3A3A3A"/>
              </a:buClr>
              <a:buSzPts val="1400"/>
              <a:buFont typeface="IBM Plex Sans"/>
              <a:buChar char="●"/>
            </a:pPr>
            <a:r>
              <a:rPr lang="en" sz="1500">
                <a:solidFill>
                  <a:srgbClr val="3A3A3A"/>
                </a:solidFill>
                <a:highlight>
                  <a:srgbClr val="FFFFFF"/>
                </a:highlight>
                <a:latin typeface="IBM Plex Sans"/>
                <a:ea typeface="IBM Plex Sans"/>
                <a:cs typeface="IBM Plex Sans"/>
                <a:sym typeface="IBM Plex Sans"/>
              </a:rPr>
              <a:t>Consider visibility, funder recommendations, and features like preservation &amp; indexing</a:t>
            </a:r>
            <a:r>
              <a:rPr lang="en" sz="1550">
                <a:solidFill>
                  <a:srgbClr val="3A3A3A"/>
                </a:solidFill>
                <a:highlight>
                  <a:srgbClr val="FFFFFF"/>
                </a:highlight>
                <a:latin typeface="IBM Plex Sans"/>
                <a:ea typeface="IBM Plex Sans"/>
                <a:cs typeface="IBM Plex Sans"/>
                <a:sym typeface="IBM Plex Sans"/>
              </a:rPr>
              <a:t> </a:t>
            </a:r>
            <a:endParaRPr sz="1800">
              <a:latin typeface="IBM Plex Sans"/>
              <a:ea typeface="IBM Plex Sans"/>
              <a:cs typeface="IBM Plex Sans"/>
              <a:sym typeface="IBM Plex Sans"/>
            </a:endParaRPr>
          </a:p>
        </p:txBody>
      </p:sp>
      <p:grpSp>
        <p:nvGrpSpPr>
          <p:cNvPr id="470" name="Google Shape;470;p72"/>
          <p:cNvGrpSpPr/>
          <p:nvPr/>
        </p:nvGrpSpPr>
        <p:grpSpPr>
          <a:xfrm>
            <a:off x="1994875" y="2585110"/>
            <a:ext cx="5154251" cy="2303450"/>
            <a:chOff x="636949" y="1420751"/>
            <a:chExt cx="7252358" cy="3190374"/>
          </a:xfrm>
        </p:grpSpPr>
        <p:pic>
          <p:nvPicPr>
            <p:cNvPr descr="https://pbs.twimg.com/media/DU8q_u5WsAAAZb-.jpg:large" id="471" name="Google Shape;471;p72"/>
            <p:cNvPicPr preferRelativeResize="0"/>
            <p:nvPr/>
          </p:nvPicPr>
          <p:blipFill rotWithShape="1">
            <a:blip r:embed="rId4">
              <a:alphaModFix/>
            </a:blip>
            <a:srcRect b="3816" l="4182" r="5483" t="24038"/>
            <a:stretch/>
          </p:blipFill>
          <p:spPr>
            <a:xfrm>
              <a:off x="636949" y="1420751"/>
              <a:ext cx="7252358" cy="3190374"/>
            </a:xfrm>
            <a:prstGeom prst="rect">
              <a:avLst/>
            </a:prstGeom>
            <a:noFill/>
            <a:ln>
              <a:noFill/>
            </a:ln>
          </p:spPr>
        </p:pic>
        <p:pic>
          <p:nvPicPr>
            <p:cNvPr id="472" name="Google Shape;472;p72"/>
            <p:cNvPicPr preferRelativeResize="0"/>
            <p:nvPr/>
          </p:nvPicPr>
          <p:blipFill>
            <a:blip r:embed="rId5">
              <a:alphaModFix/>
            </a:blip>
            <a:stretch>
              <a:fillRect/>
            </a:stretch>
          </p:blipFill>
          <p:spPr>
            <a:xfrm>
              <a:off x="5006725" y="2558738"/>
              <a:ext cx="642725" cy="581063"/>
            </a:xfrm>
            <a:prstGeom prst="rect">
              <a:avLst/>
            </a:prstGeom>
            <a:noFill/>
            <a:ln>
              <a:noFill/>
            </a:ln>
          </p:spPr>
        </p:pic>
      </p:grpSp>
      <p:pic>
        <p:nvPicPr>
          <p:cNvPr id="473" name="Google Shape;473;p72" title="bioRxiv-medRxiv-hero-med.png"/>
          <p:cNvPicPr preferRelativeResize="0"/>
          <p:nvPr/>
        </p:nvPicPr>
        <p:blipFill rotWithShape="1">
          <a:blip r:embed="rId6">
            <a:alphaModFix/>
          </a:blip>
          <a:srcRect b="13896" l="0" r="0" t="48655"/>
          <a:stretch/>
        </p:blipFill>
        <p:spPr>
          <a:xfrm>
            <a:off x="3924425" y="2844976"/>
            <a:ext cx="753524" cy="226541"/>
          </a:xfrm>
          <a:prstGeom prst="rect">
            <a:avLst/>
          </a:prstGeom>
          <a:noFill/>
          <a:ln>
            <a:noFill/>
          </a:ln>
        </p:spPr>
      </p:pic>
      <p:sp>
        <p:nvSpPr>
          <p:cNvPr id="474" name="Google Shape;474;p72"/>
          <p:cNvSpPr/>
          <p:nvPr/>
        </p:nvSpPr>
        <p:spPr>
          <a:xfrm>
            <a:off x="5114500" y="3344100"/>
            <a:ext cx="517800" cy="465900"/>
          </a:xfrm>
          <a:prstGeom prst="rect">
            <a:avLst/>
          </a:prstGeom>
          <a:noFill/>
          <a:ln cap="flat" cmpd="sng" w="38100">
            <a:solidFill>
              <a:schemeClr val="accent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pic>
        <p:nvPicPr>
          <p:cNvPr id="475" name="Google Shape;475;p72" title="AfricArXiv-vertical.png"/>
          <p:cNvPicPr preferRelativeResize="0"/>
          <p:nvPr/>
        </p:nvPicPr>
        <p:blipFill>
          <a:blip r:embed="rId7">
            <a:alphaModFix/>
          </a:blip>
          <a:stretch>
            <a:fillRect/>
          </a:stretch>
        </p:blipFill>
        <p:spPr>
          <a:xfrm>
            <a:off x="7179925" y="2648038"/>
            <a:ext cx="1718975" cy="1718975"/>
          </a:xfrm>
          <a:prstGeom prst="rect">
            <a:avLst/>
          </a:prstGeom>
          <a:noFill/>
          <a:ln>
            <a:noFill/>
          </a:ln>
        </p:spPr>
      </p:pic>
      <p:grpSp>
        <p:nvGrpSpPr>
          <p:cNvPr id="476" name="Google Shape;476;p72"/>
          <p:cNvGrpSpPr/>
          <p:nvPr/>
        </p:nvGrpSpPr>
        <p:grpSpPr>
          <a:xfrm>
            <a:off x="5639721" y="2648037"/>
            <a:ext cx="2399692" cy="1718975"/>
            <a:chOff x="5639877" y="2648149"/>
            <a:chExt cx="2370300" cy="1697921"/>
          </a:xfrm>
        </p:grpSpPr>
        <p:cxnSp>
          <p:nvCxnSpPr>
            <p:cNvPr id="477" name="Google Shape;477;p72"/>
            <p:cNvCxnSpPr>
              <a:endCxn id="475" idx="0"/>
            </p:cNvCxnSpPr>
            <p:nvPr/>
          </p:nvCxnSpPr>
          <p:spPr>
            <a:xfrm flipH="1" rot="10800000">
              <a:off x="5650077" y="2648149"/>
              <a:ext cx="2360100" cy="717900"/>
            </a:xfrm>
            <a:prstGeom prst="straightConnector1">
              <a:avLst/>
            </a:prstGeom>
            <a:noFill/>
            <a:ln cap="flat" cmpd="sng" w="38575">
              <a:solidFill>
                <a:srgbClr val="E4002C"/>
              </a:solidFill>
              <a:prstDash val="solid"/>
              <a:round/>
              <a:headEnd len="med" w="med" type="none"/>
              <a:tailEnd len="med" w="med" type="none"/>
            </a:ln>
          </p:spPr>
        </p:cxnSp>
        <p:cxnSp>
          <p:nvCxnSpPr>
            <p:cNvPr id="478" name="Google Shape;478;p72"/>
            <p:cNvCxnSpPr>
              <a:endCxn id="475" idx="2"/>
            </p:cNvCxnSpPr>
            <p:nvPr/>
          </p:nvCxnSpPr>
          <p:spPr>
            <a:xfrm>
              <a:off x="5639877" y="3822869"/>
              <a:ext cx="2370300" cy="523200"/>
            </a:xfrm>
            <a:prstGeom prst="straightConnector1">
              <a:avLst/>
            </a:prstGeom>
            <a:noFill/>
            <a:ln cap="flat" cmpd="sng" w="38575">
              <a:solidFill>
                <a:srgbClr val="E4002C"/>
              </a:solidFill>
              <a:prstDash val="solid"/>
              <a:round/>
              <a:headEnd len="med" w="med" type="none"/>
              <a:tailEnd len="med" w="med" type="none"/>
            </a:ln>
          </p:spPr>
        </p:cxn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3" presetSubtype="16">
                                  <p:stCondLst>
                                    <p:cond delay="0"/>
                                  </p:stCondLst>
                                  <p:childTnLst>
                                    <p:set>
                                      <p:cBhvr>
                                        <p:cTn dur="1" fill="hold">
                                          <p:stCondLst>
                                            <p:cond delay="0"/>
                                          </p:stCondLst>
                                        </p:cTn>
                                        <p:tgtEl>
                                          <p:spTgt spid="474"/>
                                        </p:tgtEl>
                                        <p:attrNameLst>
                                          <p:attrName>style.visibility</p:attrName>
                                        </p:attrNameLst>
                                      </p:cBhvr>
                                      <p:to>
                                        <p:strVal val="visible"/>
                                      </p:to>
                                    </p:set>
                                    <p:anim calcmode="lin" valueType="num">
                                      <p:cBhvr additive="base">
                                        <p:cTn dur="1000"/>
                                        <p:tgtEl>
                                          <p:spTgt spid="474"/>
                                        </p:tgtEl>
                                        <p:attrNameLst>
                                          <p:attrName>ppt_w</p:attrName>
                                        </p:attrNameLst>
                                      </p:cBhvr>
                                      <p:tavLst>
                                        <p:tav fmla="" tm="0">
                                          <p:val>
                                            <p:strVal val="0"/>
                                          </p:val>
                                        </p:tav>
                                        <p:tav fmla="" tm="100000">
                                          <p:val>
                                            <p:strVal val="#ppt_w"/>
                                          </p:val>
                                        </p:tav>
                                      </p:tavLst>
                                    </p:anim>
                                    <p:anim calcmode="lin" valueType="num">
                                      <p:cBhvr additive="base">
                                        <p:cTn dur="1000"/>
                                        <p:tgtEl>
                                          <p:spTgt spid="474"/>
                                        </p:tgtEl>
                                        <p:attrNameLst>
                                          <p:attrName>ppt_h</p:attrName>
                                        </p:attrNameLst>
                                      </p:cBhvr>
                                      <p:tavLst>
                                        <p:tav fmla="" tm="0">
                                          <p:val>
                                            <p:strVal val="0"/>
                                          </p:val>
                                        </p:tav>
                                        <p:tav fmla="" tm="100000">
                                          <p:val>
                                            <p:strVal val="#ppt_h"/>
                                          </p:val>
                                        </p:tav>
                                      </p:tavLst>
                                    </p:anim>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476"/>
                                        </p:tgtEl>
                                        <p:attrNameLst>
                                          <p:attrName>style.visibility</p:attrName>
                                        </p:attrNameLst>
                                      </p:cBhvr>
                                      <p:to>
                                        <p:strVal val="visible"/>
                                      </p:to>
                                    </p:set>
                                    <p:animEffect filter="fade" transition="in">
                                      <p:cBhvr>
                                        <p:cTn dur="2700"/>
                                        <p:tgtEl>
                                          <p:spTgt spid="476"/>
                                        </p:tgtEl>
                                      </p:cBhvr>
                                    </p:animEffect>
                                  </p:childTnLst>
                                </p:cTn>
                              </p:par>
                              <p:par>
                                <p:cTn fill="hold" nodeType="withEffect" presetClass="entr" presetID="10" presetSubtype="0">
                                  <p:stCondLst>
                                    <p:cond delay="0"/>
                                  </p:stCondLst>
                                  <p:childTnLst>
                                    <p:set>
                                      <p:cBhvr>
                                        <p:cTn dur="1" fill="hold">
                                          <p:stCondLst>
                                            <p:cond delay="0"/>
                                          </p:stCondLst>
                                        </p:cTn>
                                        <p:tgtEl>
                                          <p:spTgt spid="475"/>
                                        </p:tgtEl>
                                        <p:attrNameLst>
                                          <p:attrName>style.visibility</p:attrName>
                                        </p:attrNameLst>
                                      </p:cBhvr>
                                      <p:to>
                                        <p:strVal val="visible"/>
                                      </p:to>
                                    </p:set>
                                    <p:animEffect filter="fade" transition="in">
                                      <p:cBhvr>
                                        <p:cTn dur="1000"/>
                                        <p:tgtEl>
                                          <p:spTgt spid="47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p4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220"/>
              <a:t>Hi, I’m </a:t>
            </a:r>
            <a:r>
              <a:rPr b="1" lang="en" sz="2220"/>
              <a:t>Roseline</a:t>
            </a:r>
            <a:endParaRPr b="1" sz="2220"/>
          </a:p>
          <a:p>
            <a:pPr indent="0" lvl="0" marL="0" rtl="0" algn="l">
              <a:spcBef>
                <a:spcPts val="0"/>
              </a:spcBef>
              <a:spcAft>
                <a:spcPts val="0"/>
              </a:spcAft>
              <a:buSzPts val="990"/>
              <a:buNone/>
            </a:pPr>
            <a:r>
              <a:t/>
            </a:r>
            <a:endParaRPr b="1" sz="2220"/>
          </a:p>
        </p:txBody>
      </p:sp>
      <p:sp>
        <p:nvSpPr>
          <p:cNvPr id="185" name="Google Shape;185;p46"/>
          <p:cNvSpPr txBox="1"/>
          <p:nvPr>
            <p:ph idx="1" type="body"/>
          </p:nvPr>
        </p:nvSpPr>
        <p:spPr>
          <a:xfrm>
            <a:off x="311700" y="1152475"/>
            <a:ext cx="5302500" cy="1669500"/>
          </a:xfrm>
          <a:prstGeom prst="rect">
            <a:avLst/>
          </a:prstGeom>
        </p:spPr>
        <p:txBody>
          <a:bodyPr anchorCtr="0" anchor="t" bIns="91425" lIns="91425" spcFirstLastPara="1" rIns="91425" wrap="square" tIns="91425">
            <a:normAutofit/>
          </a:bodyPr>
          <a:lstStyle/>
          <a:p>
            <a:pPr indent="-330200" lvl="0" marL="457200" rtl="0" algn="l">
              <a:spcBef>
                <a:spcPts val="0"/>
              </a:spcBef>
              <a:spcAft>
                <a:spcPts val="0"/>
              </a:spcAft>
              <a:buSzPts val="1600"/>
              <a:buChar char="●"/>
            </a:pPr>
            <a:r>
              <a:rPr lang="en" sz="1600"/>
              <a:t>PREreview Champion 2025 </a:t>
            </a:r>
            <a:endParaRPr sz="1600"/>
          </a:p>
          <a:p>
            <a:pPr indent="-330200" lvl="0" marL="457200" rtl="0" algn="l">
              <a:spcBef>
                <a:spcPts val="1000"/>
              </a:spcBef>
              <a:spcAft>
                <a:spcPts val="0"/>
              </a:spcAft>
              <a:buSzPts val="1600"/>
              <a:buChar char="●"/>
            </a:pPr>
            <a:r>
              <a:rPr lang="en" sz="1600"/>
              <a:t>Founder of the Review and Curate Network (RCN)</a:t>
            </a:r>
            <a:endParaRPr sz="1600"/>
          </a:p>
          <a:p>
            <a:pPr indent="-330200" lvl="0" marL="457200" rtl="0" algn="l">
              <a:spcBef>
                <a:spcPts val="1000"/>
              </a:spcBef>
              <a:spcAft>
                <a:spcPts val="1000"/>
              </a:spcAft>
              <a:buSzPts val="1600"/>
              <a:buChar char="●"/>
            </a:pPr>
            <a:r>
              <a:rPr lang="en" sz="1600"/>
              <a:t>Club lead for the RCN PREreview Club</a:t>
            </a:r>
            <a:endParaRPr sz="1600"/>
          </a:p>
        </p:txBody>
      </p:sp>
      <p:pic>
        <p:nvPicPr>
          <p:cNvPr id="186" name="Google Shape;186;p46"/>
          <p:cNvPicPr preferRelativeResize="0"/>
          <p:nvPr/>
        </p:nvPicPr>
        <p:blipFill rotWithShape="1">
          <a:blip r:embed="rId3">
            <a:alphaModFix/>
          </a:blip>
          <a:srcRect b="0" l="11754" r="0" t="8609"/>
          <a:stretch/>
        </p:blipFill>
        <p:spPr>
          <a:xfrm>
            <a:off x="5614200" y="596350"/>
            <a:ext cx="2672100" cy="3690000"/>
          </a:xfrm>
          <a:prstGeom prst="ellipse">
            <a:avLst/>
          </a:prstGeom>
          <a:noFill/>
          <a:ln cap="flat" cmpd="sng" w="28575">
            <a:solidFill>
              <a:srgbClr val="980000"/>
            </a:solidFill>
            <a:prstDash val="solid"/>
            <a:round/>
            <a:headEnd len="sm" w="sm" type="none"/>
            <a:tailEnd len="sm" w="sm" type="none"/>
          </a:ln>
        </p:spPr>
      </p:pic>
      <p:pic>
        <p:nvPicPr>
          <p:cNvPr id="187" name="Google Shape;187;p46" title="IMG-20250605-WA0054.jpg"/>
          <p:cNvPicPr preferRelativeResize="0"/>
          <p:nvPr/>
        </p:nvPicPr>
        <p:blipFill rotWithShape="1">
          <a:blip r:embed="rId4">
            <a:alphaModFix/>
          </a:blip>
          <a:srcRect b="38071" l="19123" r="13231" t="37908"/>
          <a:stretch/>
        </p:blipFill>
        <p:spPr>
          <a:xfrm>
            <a:off x="855188" y="2673600"/>
            <a:ext cx="3479424" cy="123545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73"/>
          <p:cNvSpPr txBox="1"/>
          <p:nvPr/>
        </p:nvSpPr>
        <p:spPr>
          <a:xfrm>
            <a:off x="311700" y="1058181"/>
            <a:ext cx="3880200" cy="1550100"/>
          </a:xfrm>
          <a:prstGeom prst="rect">
            <a:avLst/>
          </a:prstGeom>
          <a:noFill/>
          <a:ln>
            <a:noFill/>
          </a:ln>
        </p:spPr>
        <p:txBody>
          <a:bodyPr anchorCtr="0" anchor="t" bIns="91425" lIns="91425" spcFirstLastPara="1" rIns="91425" wrap="square" tIns="91425">
            <a:noAutofit/>
          </a:bodyPr>
          <a:lstStyle/>
          <a:p>
            <a:pPr indent="-327025" lvl="0" marL="457200" rtl="0" algn="l">
              <a:lnSpc>
                <a:spcPct val="115000"/>
              </a:lnSpc>
              <a:spcBef>
                <a:spcPts val="0"/>
              </a:spcBef>
              <a:spcAft>
                <a:spcPts val="0"/>
              </a:spcAft>
              <a:buClr>
                <a:schemeClr val="accent1"/>
              </a:buClr>
              <a:buSzPts val="1550"/>
              <a:buFont typeface="IBM Plex Sans"/>
              <a:buChar char="✓"/>
            </a:pPr>
            <a:r>
              <a:rPr lang="en" sz="1550">
                <a:solidFill>
                  <a:srgbClr val="3A3A3A"/>
                </a:solidFill>
                <a:highlight>
                  <a:srgbClr val="FFFFFF"/>
                </a:highlight>
                <a:latin typeface="IBM Plex Sans"/>
                <a:ea typeface="IBM Plex Sans"/>
                <a:cs typeface="IBM Plex Sans"/>
                <a:sym typeface="IBM Plex Sans"/>
              </a:rPr>
              <a:t>C</a:t>
            </a:r>
            <a:r>
              <a:rPr lang="en" sz="1550">
                <a:solidFill>
                  <a:srgbClr val="3A3A3A"/>
                </a:solidFill>
                <a:highlight>
                  <a:srgbClr val="FFFFFF"/>
                </a:highlight>
                <a:latin typeface="IBM Plex Sans"/>
                <a:ea typeface="IBM Plex Sans"/>
                <a:cs typeface="IBM Plex Sans"/>
                <a:sym typeface="IBM Plex Sans"/>
              </a:rPr>
              <a:t>heck journal policies on when and where preprints may be posted</a:t>
            </a:r>
            <a:endParaRPr sz="1550">
              <a:solidFill>
                <a:srgbClr val="3A3A3A"/>
              </a:solidFill>
              <a:highlight>
                <a:srgbClr val="FFFFFF"/>
              </a:highlight>
              <a:latin typeface="IBM Plex Sans"/>
              <a:ea typeface="IBM Plex Sans"/>
              <a:cs typeface="IBM Plex Sans"/>
              <a:sym typeface="IBM Plex Sans"/>
            </a:endParaRPr>
          </a:p>
          <a:p>
            <a:pPr indent="-327025" lvl="1" marL="914400" rtl="0" algn="l">
              <a:lnSpc>
                <a:spcPct val="115000"/>
              </a:lnSpc>
              <a:spcBef>
                <a:spcPts val="1000"/>
              </a:spcBef>
              <a:spcAft>
                <a:spcPts val="0"/>
              </a:spcAft>
              <a:buClr>
                <a:srgbClr val="3A3A3A"/>
              </a:buClr>
              <a:buSzPts val="1550"/>
              <a:buFont typeface="IBM Plex Sans"/>
              <a:buChar char="○"/>
            </a:pPr>
            <a:r>
              <a:rPr lang="en" sz="1550" u="sng">
                <a:solidFill>
                  <a:schemeClr val="hlink"/>
                </a:solidFill>
                <a:highlight>
                  <a:srgbClr val="FFFFFF"/>
                </a:highlight>
                <a:latin typeface="IBM Plex Sans"/>
                <a:ea typeface="IBM Plex Sans"/>
                <a:cs typeface="IBM Plex Sans"/>
                <a:sym typeface="IBM Plex Sans"/>
                <a:hlinkClick r:id="rId3"/>
              </a:rPr>
              <a:t>Open Journal Policy Finder</a:t>
            </a:r>
            <a:endParaRPr sz="1550">
              <a:solidFill>
                <a:srgbClr val="3A3A3A"/>
              </a:solidFill>
              <a:highlight>
                <a:srgbClr val="FFFFFF"/>
              </a:highlight>
              <a:latin typeface="IBM Plex Sans"/>
              <a:ea typeface="IBM Plex Sans"/>
              <a:cs typeface="IBM Plex Sans"/>
              <a:sym typeface="IBM Plex Sans"/>
            </a:endParaRPr>
          </a:p>
          <a:p>
            <a:pPr indent="-327025" lvl="1" marL="914400" rtl="0" algn="l">
              <a:lnSpc>
                <a:spcPct val="115000"/>
              </a:lnSpc>
              <a:spcBef>
                <a:spcPts val="1000"/>
              </a:spcBef>
              <a:spcAft>
                <a:spcPts val="1000"/>
              </a:spcAft>
              <a:buClr>
                <a:srgbClr val="3A3A3A"/>
              </a:buClr>
              <a:buSzPts val="1550"/>
              <a:buFont typeface="IBM Plex Sans"/>
              <a:buChar char="○"/>
            </a:pPr>
            <a:r>
              <a:rPr lang="en" sz="1550">
                <a:solidFill>
                  <a:srgbClr val="3A3A3A"/>
                </a:solidFill>
                <a:highlight>
                  <a:srgbClr val="FFFFFF"/>
                </a:highlight>
                <a:latin typeface="IBM Plex Sans"/>
                <a:ea typeface="IBM Plex Sans"/>
                <a:cs typeface="IBM Plex Sans"/>
                <a:sym typeface="IBM Plex Sans"/>
              </a:rPr>
              <a:t>Journal website</a:t>
            </a:r>
            <a:endParaRPr sz="1550">
              <a:solidFill>
                <a:srgbClr val="3A3A3A"/>
              </a:solidFill>
              <a:highlight>
                <a:srgbClr val="FFFFFF"/>
              </a:highlight>
              <a:latin typeface="IBM Plex Sans"/>
              <a:ea typeface="IBM Plex Sans"/>
              <a:cs typeface="IBM Plex Sans"/>
              <a:sym typeface="IBM Plex Sans"/>
            </a:endParaRPr>
          </a:p>
        </p:txBody>
      </p:sp>
      <p:sp>
        <p:nvSpPr>
          <p:cNvPr id="484" name="Google Shape;484;p73"/>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Finding the preprint server that works for you</a:t>
            </a:r>
            <a:endParaRPr b="1" sz="2200"/>
          </a:p>
        </p:txBody>
      </p:sp>
      <p:grpSp>
        <p:nvGrpSpPr>
          <p:cNvPr id="485" name="Google Shape;485;p73"/>
          <p:cNvGrpSpPr/>
          <p:nvPr/>
        </p:nvGrpSpPr>
        <p:grpSpPr>
          <a:xfrm>
            <a:off x="311700" y="1027300"/>
            <a:ext cx="8230201" cy="3787825"/>
            <a:chOff x="311700" y="1027300"/>
            <a:chExt cx="8230201" cy="3787825"/>
          </a:xfrm>
        </p:grpSpPr>
        <p:pic>
          <p:nvPicPr>
            <p:cNvPr id="486" name="Google Shape;486;p73"/>
            <p:cNvPicPr preferRelativeResize="0"/>
            <p:nvPr/>
          </p:nvPicPr>
          <p:blipFill>
            <a:blip r:embed="rId4">
              <a:alphaModFix/>
            </a:blip>
            <a:stretch>
              <a:fillRect/>
            </a:stretch>
          </p:blipFill>
          <p:spPr>
            <a:xfrm>
              <a:off x="4191775" y="1027300"/>
              <a:ext cx="4350126" cy="3220200"/>
            </a:xfrm>
            <a:prstGeom prst="rect">
              <a:avLst/>
            </a:prstGeom>
            <a:noFill/>
            <a:ln>
              <a:noFill/>
            </a:ln>
          </p:spPr>
        </p:pic>
        <p:sp>
          <p:nvSpPr>
            <p:cNvPr id="487" name="Google Shape;487;p73"/>
            <p:cNvSpPr txBox="1"/>
            <p:nvPr/>
          </p:nvSpPr>
          <p:spPr>
            <a:xfrm>
              <a:off x="4191775" y="4322525"/>
              <a:ext cx="31707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IBM Plex Sans"/>
                  <a:ea typeface="IBM Plex Sans"/>
                  <a:cs typeface="IBM Plex Sans"/>
                  <a:sym typeface="IBM Plex Sans"/>
                </a:rPr>
                <a:t>Licensing diagram – v2019-08-04 </a:t>
              </a:r>
              <a:r>
                <a:rPr lang="en" sz="1000" u="sng">
                  <a:solidFill>
                    <a:schemeClr val="hlink"/>
                  </a:solidFill>
                  <a:latin typeface="IBM Plex Sans"/>
                  <a:ea typeface="IBM Plex Sans"/>
                  <a:cs typeface="IBM Plex Sans"/>
                  <a:sym typeface="IBM Plex Sans"/>
                  <a:hlinkClick r:id="rId5"/>
                </a:rPr>
                <a:t>https://asapbio.org/licensing-faq</a:t>
              </a:r>
              <a:r>
                <a:rPr lang="en" sz="1000">
                  <a:latin typeface="IBM Plex Sans"/>
                  <a:ea typeface="IBM Plex Sans"/>
                  <a:cs typeface="IBM Plex Sans"/>
                  <a:sym typeface="IBM Plex Sans"/>
                </a:rPr>
                <a:t> - CC BY 4.0</a:t>
              </a:r>
              <a:endParaRPr sz="1000">
                <a:latin typeface="IBM Plex Sans"/>
                <a:ea typeface="IBM Plex Sans"/>
                <a:cs typeface="IBM Plex Sans"/>
                <a:sym typeface="IBM Plex Sans"/>
              </a:endParaRPr>
            </a:p>
          </p:txBody>
        </p:sp>
        <p:sp>
          <p:nvSpPr>
            <p:cNvPr id="488" name="Google Shape;488;p73"/>
            <p:cNvSpPr txBox="1"/>
            <p:nvPr/>
          </p:nvSpPr>
          <p:spPr>
            <a:xfrm>
              <a:off x="311700" y="2631829"/>
              <a:ext cx="3000000" cy="423300"/>
            </a:xfrm>
            <a:prstGeom prst="rect">
              <a:avLst/>
            </a:prstGeom>
            <a:noFill/>
            <a:ln>
              <a:noFill/>
            </a:ln>
          </p:spPr>
          <p:txBody>
            <a:bodyPr anchorCtr="0" anchor="t" bIns="91425" lIns="91425" spcFirstLastPara="1" rIns="91425" wrap="square" tIns="91425">
              <a:spAutoFit/>
            </a:bodyPr>
            <a:lstStyle/>
            <a:p>
              <a:pPr indent="-327025" lvl="0" marL="457200" rtl="0" algn="l">
                <a:lnSpc>
                  <a:spcPct val="115000"/>
                </a:lnSpc>
                <a:spcBef>
                  <a:spcPts val="0"/>
                </a:spcBef>
                <a:spcAft>
                  <a:spcPts val="1000"/>
                </a:spcAft>
                <a:buClr>
                  <a:schemeClr val="accent1"/>
                </a:buClr>
                <a:buSzPts val="1550"/>
                <a:buFont typeface="IBM Plex Sans"/>
                <a:buChar char="✓"/>
              </a:pPr>
              <a:r>
                <a:rPr lang="en" sz="1550">
                  <a:solidFill>
                    <a:srgbClr val="3A3A3A"/>
                  </a:solidFill>
                  <a:highlight>
                    <a:schemeClr val="lt1"/>
                  </a:highlight>
                  <a:latin typeface="IBM Plex Sans"/>
                  <a:ea typeface="IBM Plex Sans"/>
                  <a:cs typeface="IBM Plex Sans"/>
                  <a:sym typeface="IBM Plex Sans"/>
                </a:rPr>
                <a:t>Choose a licence</a:t>
              </a:r>
              <a:endParaRPr sz="1550">
                <a:solidFill>
                  <a:srgbClr val="3A3A3A"/>
                </a:solidFill>
                <a:highlight>
                  <a:schemeClr val="lt1"/>
                </a:highlight>
                <a:latin typeface="IBM Plex Sans"/>
                <a:ea typeface="IBM Plex Sans"/>
                <a:cs typeface="IBM Plex Sans"/>
                <a:sym typeface="IBM Plex Sans"/>
              </a:endParaRPr>
            </a:p>
          </p:txBody>
        </p:sp>
      </p:grpSp>
      <p:sp>
        <p:nvSpPr>
          <p:cNvPr id="489" name="Google Shape;489;p73"/>
          <p:cNvSpPr txBox="1"/>
          <p:nvPr/>
        </p:nvSpPr>
        <p:spPr>
          <a:xfrm>
            <a:off x="311700" y="3078678"/>
            <a:ext cx="3000000" cy="1520700"/>
          </a:xfrm>
          <a:prstGeom prst="rect">
            <a:avLst/>
          </a:prstGeom>
          <a:noFill/>
          <a:ln>
            <a:noFill/>
          </a:ln>
        </p:spPr>
        <p:txBody>
          <a:bodyPr anchorCtr="0" anchor="t" bIns="91425" lIns="91425" spcFirstLastPara="1" rIns="91425" wrap="square" tIns="91425">
            <a:spAutoFit/>
          </a:bodyPr>
          <a:lstStyle/>
          <a:p>
            <a:pPr indent="-327025" lvl="0" marL="457200" rtl="0" algn="l">
              <a:lnSpc>
                <a:spcPct val="115000"/>
              </a:lnSpc>
              <a:spcBef>
                <a:spcPts val="0"/>
              </a:spcBef>
              <a:spcAft>
                <a:spcPts val="1000"/>
              </a:spcAft>
              <a:buClr>
                <a:schemeClr val="accent1"/>
              </a:buClr>
              <a:buSzPts val="1550"/>
              <a:buFont typeface="IBM Plex Sans"/>
              <a:buChar char="✓"/>
            </a:pPr>
            <a:r>
              <a:rPr lang="en" sz="1550">
                <a:solidFill>
                  <a:srgbClr val="3A3A3A"/>
                </a:solidFill>
                <a:highlight>
                  <a:schemeClr val="lt1"/>
                </a:highlight>
                <a:latin typeface="IBM Plex Sans"/>
                <a:ea typeface="IBM Plex Sans"/>
                <a:cs typeface="IBM Plex Sans"/>
                <a:sym typeface="IBM Plex Sans"/>
              </a:rPr>
              <a:t>Check out the </a:t>
            </a:r>
            <a:r>
              <a:rPr lang="en" sz="1550" u="sng">
                <a:solidFill>
                  <a:schemeClr val="accent1"/>
                </a:solidFill>
                <a:highlight>
                  <a:schemeClr val="lt1"/>
                </a:highlight>
                <a:latin typeface="IBM Plex Sans"/>
                <a:ea typeface="IBM Plex Sans"/>
                <a:cs typeface="IBM Plex Sans"/>
                <a:sym typeface="IBM Plex Sans"/>
                <a:hlinkClick r:id="rId6">
                  <a:extLst>
                    <a:ext uri="{A12FA001-AC4F-418D-AE19-62706E023703}">
                      <ahyp:hlinkClr val="tx"/>
                    </a:ext>
                  </a:extLst>
                </a:hlinkClick>
              </a:rPr>
              <a:t>ASAPbio Preprint Resource Center</a:t>
            </a:r>
            <a:r>
              <a:rPr lang="en" sz="1550">
                <a:solidFill>
                  <a:srgbClr val="3A3A3A"/>
                </a:solidFill>
                <a:highlight>
                  <a:schemeClr val="lt1"/>
                </a:highlight>
                <a:latin typeface="IBM Plex Sans"/>
                <a:ea typeface="IBM Plex Sans"/>
                <a:cs typeface="IBM Plex Sans"/>
                <a:sym typeface="IBM Plex Sans"/>
              </a:rPr>
              <a:t> for more guidance around what preprints are, how to post them, and more. </a:t>
            </a:r>
            <a:endParaRPr sz="1550">
              <a:solidFill>
                <a:srgbClr val="3A3A3A"/>
              </a:solidFill>
              <a:highlight>
                <a:schemeClr val="lt1"/>
              </a:highlight>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3"/>
                                        </p:tgtEl>
                                        <p:attrNameLst>
                                          <p:attrName>style.visibility</p:attrName>
                                        </p:attrNameLst>
                                      </p:cBhvr>
                                      <p:to>
                                        <p:strVal val="visible"/>
                                      </p:to>
                                    </p:set>
                                    <p:animEffect filter="fade" transition="in">
                                      <p:cBhvr>
                                        <p:cTn dur="1000"/>
                                        <p:tgtEl>
                                          <p:spTgt spid="4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5"/>
                                        </p:tgtEl>
                                        <p:attrNameLst>
                                          <p:attrName>style.visibility</p:attrName>
                                        </p:attrNameLst>
                                      </p:cBhvr>
                                      <p:to>
                                        <p:strVal val="visible"/>
                                      </p:to>
                                    </p:set>
                                    <p:animEffect filter="fade" transition="in">
                                      <p:cBhvr>
                                        <p:cTn dur="1000"/>
                                        <p:tgtEl>
                                          <p:spTgt spid="48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9"/>
                                        </p:tgtEl>
                                        <p:attrNameLst>
                                          <p:attrName>style.visibility</p:attrName>
                                        </p:attrNameLst>
                                      </p:cBhvr>
                                      <p:to>
                                        <p:strVal val="visible"/>
                                      </p:to>
                                    </p:set>
                                    <p:animEffect filter="fade" transition="in">
                                      <p:cBhvr>
                                        <p:cTn dur="1000"/>
                                        <p:tgtEl>
                                          <p:spTgt spid="48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3" name="Shape 493"/>
        <p:cNvGrpSpPr/>
        <p:nvPr/>
      </p:nvGrpSpPr>
      <p:grpSpPr>
        <a:xfrm>
          <a:off x="0" y="0"/>
          <a:ext cx="0" cy="0"/>
          <a:chOff x="0" y="0"/>
          <a:chExt cx="0" cy="0"/>
        </a:xfrm>
      </p:grpSpPr>
      <p:sp>
        <p:nvSpPr>
          <p:cNvPr id="494" name="Google Shape;494;p74"/>
          <p:cNvSpPr txBox="1"/>
          <p:nvPr>
            <p:ph type="title"/>
          </p:nvPr>
        </p:nvSpPr>
        <p:spPr>
          <a:xfrm>
            <a:off x="311700" y="310433"/>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120"/>
              <a:t>Growing number of preprints published every year</a:t>
            </a:r>
            <a:endParaRPr b="1" sz="2120"/>
          </a:p>
        </p:txBody>
      </p:sp>
      <p:sp>
        <p:nvSpPr>
          <p:cNvPr id="495" name="Google Shape;495;p74"/>
          <p:cNvSpPr txBox="1"/>
          <p:nvPr/>
        </p:nvSpPr>
        <p:spPr>
          <a:xfrm>
            <a:off x="311700" y="4329600"/>
            <a:ext cx="42546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IBM Plex Sans"/>
                <a:ea typeface="IBM Plex Sans"/>
                <a:cs typeface="IBM Plex Sans"/>
                <a:sym typeface="IBM Plex Sans"/>
              </a:rPr>
              <a:t>Source: Sciety website </a:t>
            </a:r>
            <a:r>
              <a:rPr lang="en" sz="1000" u="sng">
                <a:solidFill>
                  <a:schemeClr val="hlink"/>
                </a:solidFill>
                <a:latin typeface="IBM Plex Sans"/>
                <a:ea typeface="IBM Plex Sans"/>
                <a:cs typeface="IBM Plex Sans"/>
                <a:sym typeface="IBM Plex Sans"/>
                <a:hlinkClick r:id="rId3"/>
              </a:rPr>
              <a:t>https://sciety.org/about</a:t>
            </a:r>
            <a:endParaRPr sz="1000">
              <a:latin typeface="IBM Plex Sans"/>
              <a:ea typeface="IBM Plex Sans"/>
              <a:cs typeface="IBM Plex Sans"/>
              <a:sym typeface="IBM Plex Sans"/>
            </a:endParaRPr>
          </a:p>
        </p:txBody>
      </p:sp>
      <p:sp>
        <p:nvSpPr>
          <p:cNvPr id="496" name="Google Shape;496;p74"/>
          <p:cNvSpPr txBox="1"/>
          <p:nvPr/>
        </p:nvSpPr>
        <p:spPr>
          <a:xfrm>
            <a:off x="6851700" y="1471200"/>
            <a:ext cx="2114100" cy="2508900"/>
          </a:xfrm>
          <a:prstGeom prst="rect">
            <a:avLst/>
          </a:prstGeom>
          <a:noFill/>
          <a:ln cap="flat" cmpd="sng" w="9525">
            <a:solidFill>
              <a:srgbClr val="EEEEEE"/>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1500">
                <a:latin typeface="IBM Plex Sans"/>
                <a:ea typeface="IBM Plex Sans"/>
                <a:cs typeface="IBM Plex Sans"/>
                <a:sym typeface="IBM Plex Sans"/>
              </a:rPr>
              <a:t>Preprint adoption </a:t>
            </a:r>
            <a:r>
              <a:rPr i="1" lang="en" sz="1500">
                <a:latin typeface="IBM Plex Sans"/>
                <a:ea typeface="IBM Plex Sans"/>
                <a:cs typeface="IBM Plex Sans"/>
                <a:sym typeface="IBM Plex Sans"/>
              </a:rPr>
              <a:t>varies across scientific disciplines and geographical regions.</a:t>
            </a:r>
            <a:endParaRPr i="1" sz="1500">
              <a:latin typeface="IBM Plex Sans"/>
              <a:ea typeface="IBM Plex Sans"/>
              <a:cs typeface="IBM Plex Sans"/>
              <a:sym typeface="IBM Plex Sans"/>
            </a:endParaRPr>
          </a:p>
          <a:p>
            <a:pPr indent="0" lvl="0" marL="0" rtl="0" algn="l">
              <a:spcBef>
                <a:spcPts val="0"/>
              </a:spcBef>
              <a:spcAft>
                <a:spcPts val="0"/>
              </a:spcAft>
              <a:buNone/>
            </a:pPr>
            <a:r>
              <a:t/>
            </a:r>
            <a:endParaRPr sz="1100">
              <a:latin typeface="IBM Plex Sans"/>
              <a:ea typeface="IBM Plex Sans"/>
              <a:cs typeface="IBM Plex Sans"/>
              <a:sym typeface="IBM Plex Sans"/>
            </a:endParaRPr>
          </a:p>
          <a:p>
            <a:pPr indent="0" lvl="0" marL="0" rtl="0" algn="l">
              <a:spcBef>
                <a:spcPts val="0"/>
              </a:spcBef>
              <a:spcAft>
                <a:spcPts val="0"/>
              </a:spcAft>
              <a:buNone/>
            </a:pPr>
            <a:r>
              <a:rPr lang="en" sz="1000">
                <a:latin typeface="IBM Plex Sans"/>
                <a:ea typeface="IBM Plex Sans"/>
                <a:cs typeface="IBM Plex Sans"/>
                <a:sym typeface="IBM Plex Sans"/>
              </a:rPr>
              <a:t>Rzayeva, N., Pinfield, S., &amp; Waltman, L. (2025, April 30). Adoption of Preprinting Across Scientific Disciplines and Geographical Regions  (1991-2023). </a:t>
            </a:r>
            <a:r>
              <a:rPr lang="en" sz="1000" u="sng">
                <a:solidFill>
                  <a:srgbClr val="E4002C"/>
                </a:solidFill>
                <a:latin typeface="IBM Plex Sans"/>
                <a:ea typeface="IBM Plex Sans"/>
                <a:cs typeface="IBM Plex Sans"/>
                <a:sym typeface="IBM Plex Sans"/>
                <a:hlinkClick r:id="rId4">
                  <a:extLst>
                    <a:ext uri="{A12FA001-AC4F-418D-AE19-62706E023703}">
                      <ahyp:hlinkClr val="tx"/>
                    </a:ext>
                  </a:extLst>
                </a:hlinkClick>
              </a:rPr>
              <a:t>https://doi.org/10.31235/osf.io/xdwc4_v2</a:t>
            </a:r>
            <a:endParaRPr sz="1000">
              <a:latin typeface="IBM Plex Sans"/>
              <a:ea typeface="IBM Plex Sans"/>
              <a:cs typeface="IBM Plex Sans"/>
              <a:sym typeface="IBM Plex Sans"/>
            </a:endParaRPr>
          </a:p>
        </p:txBody>
      </p:sp>
      <p:pic>
        <p:nvPicPr>
          <p:cNvPr id="497" name="Google Shape;497;p74" title="Screenshot 2025-09-08 at 7.55.25 AM.png"/>
          <p:cNvPicPr preferRelativeResize="0"/>
          <p:nvPr/>
        </p:nvPicPr>
        <p:blipFill>
          <a:blip r:embed="rId5">
            <a:alphaModFix/>
          </a:blip>
          <a:stretch>
            <a:fillRect/>
          </a:stretch>
        </p:blipFill>
        <p:spPr>
          <a:xfrm>
            <a:off x="419838" y="865325"/>
            <a:ext cx="6384674" cy="3880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6"/>
                                        </p:tgtEl>
                                        <p:attrNameLst>
                                          <p:attrName>style.visibility</p:attrName>
                                        </p:attrNameLst>
                                      </p:cBhvr>
                                      <p:to>
                                        <p:strVal val="visible"/>
                                      </p:to>
                                    </p:set>
                                    <p:animEffect filter="fade" transition="in">
                                      <p:cBhvr>
                                        <p:cTn dur="1000"/>
                                        <p:tgtEl>
                                          <p:spTgt spid="4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1" name="Shape 501"/>
        <p:cNvGrpSpPr/>
        <p:nvPr/>
      </p:nvGrpSpPr>
      <p:grpSpPr>
        <a:xfrm>
          <a:off x="0" y="0"/>
          <a:ext cx="0" cy="0"/>
          <a:chOff x="0" y="0"/>
          <a:chExt cx="0" cy="0"/>
        </a:xfrm>
      </p:grpSpPr>
      <p:sp>
        <p:nvSpPr>
          <p:cNvPr id="502" name="Google Shape;502;p75"/>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220"/>
              <a:t>Preprint adoption across geographical regions...</a:t>
            </a:r>
            <a:endParaRPr b="1" sz="2220"/>
          </a:p>
        </p:txBody>
      </p:sp>
      <p:pic>
        <p:nvPicPr>
          <p:cNvPr id="503" name="Google Shape;503;p75" title="Screenshot 2025-06-12 at 10.52.17 PM.png"/>
          <p:cNvPicPr preferRelativeResize="0"/>
          <p:nvPr/>
        </p:nvPicPr>
        <p:blipFill rotWithShape="1">
          <a:blip r:embed="rId3">
            <a:alphaModFix/>
          </a:blip>
          <a:srcRect b="14821" l="0" r="0" t="0"/>
          <a:stretch/>
        </p:blipFill>
        <p:spPr>
          <a:xfrm>
            <a:off x="968269" y="892975"/>
            <a:ext cx="7207469" cy="3357551"/>
          </a:xfrm>
          <a:prstGeom prst="rect">
            <a:avLst/>
          </a:prstGeom>
          <a:noFill/>
          <a:ln>
            <a:noFill/>
          </a:ln>
        </p:spPr>
      </p:pic>
      <p:sp>
        <p:nvSpPr>
          <p:cNvPr id="504" name="Google Shape;504;p75"/>
          <p:cNvSpPr txBox="1"/>
          <p:nvPr/>
        </p:nvSpPr>
        <p:spPr>
          <a:xfrm>
            <a:off x="1749700" y="4306500"/>
            <a:ext cx="51051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IBM Plex Sans"/>
                <a:ea typeface="IBM Plex Sans"/>
                <a:cs typeface="IBM Plex Sans"/>
                <a:sym typeface="IBM Plex Sans"/>
              </a:rPr>
              <a:t>Rzayeva, N., Pinfield, S., &amp; Waltman, L. (2025, April 30). Adoption of Preprinting Across Scientific Disciplines and Geographical Regions  (1991-2023). </a:t>
            </a:r>
            <a:r>
              <a:rPr lang="en" sz="1000" u="sng">
                <a:solidFill>
                  <a:schemeClr val="hlink"/>
                </a:solidFill>
                <a:latin typeface="IBM Plex Sans"/>
                <a:ea typeface="IBM Plex Sans"/>
                <a:cs typeface="IBM Plex Sans"/>
                <a:sym typeface="IBM Plex Sans"/>
                <a:hlinkClick r:id="rId4"/>
              </a:rPr>
              <a:t>https://doi.org/10.31235/osf.io/xdwc4_v2</a:t>
            </a:r>
            <a:r>
              <a:rPr lang="en" sz="1000">
                <a:latin typeface="IBM Plex Sans"/>
                <a:ea typeface="IBM Plex Sans"/>
                <a:cs typeface="IBM Plex Sans"/>
                <a:sym typeface="IBM Plex Sans"/>
              </a:rPr>
              <a:t> </a:t>
            </a:r>
            <a:endParaRPr sz="1000">
              <a:latin typeface="IBM Plex Sans"/>
              <a:ea typeface="IBM Plex Sans"/>
              <a:cs typeface="IBM Plex Sans"/>
              <a:sym typeface="IBM Plex Sans"/>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508" name="Shape 508"/>
        <p:cNvGrpSpPr/>
        <p:nvPr/>
      </p:nvGrpSpPr>
      <p:grpSpPr>
        <a:xfrm>
          <a:off x="0" y="0"/>
          <a:ext cx="0" cy="0"/>
          <a:chOff x="0" y="0"/>
          <a:chExt cx="0" cy="0"/>
        </a:xfrm>
      </p:grpSpPr>
      <p:sp>
        <p:nvSpPr>
          <p:cNvPr id="509" name="Google Shape;509;p76"/>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220"/>
              <a:t>Preprint adoption across geographical regions and discipline</a:t>
            </a:r>
            <a:endParaRPr b="1" sz="2220"/>
          </a:p>
        </p:txBody>
      </p:sp>
      <p:sp>
        <p:nvSpPr>
          <p:cNvPr id="510" name="Google Shape;510;p76"/>
          <p:cNvSpPr txBox="1"/>
          <p:nvPr/>
        </p:nvSpPr>
        <p:spPr>
          <a:xfrm>
            <a:off x="75625" y="4306509"/>
            <a:ext cx="67791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latin typeface="IBM Plex Sans"/>
                <a:ea typeface="IBM Plex Sans"/>
                <a:cs typeface="IBM Plex Sans"/>
                <a:sym typeface="IBM Plex Sans"/>
              </a:rPr>
              <a:t>Rzayeva, N., Pinfield, S., &amp; Waltman, L. (2025, April 30). Adoption of Preprinting Across Scientific Disciplines and Geographical Regions  (1991-2023). </a:t>
            </a:r>
            <a:r>
              <a:rPr lang="en" sz="1000" u="sng">
                <a:solidFill>
                  <a:schemeClr val="hlink"/>
                </a:solidFill>
                <a:latin typeface="IBM Plex Sans"/>
                <a:ea typeface="IBM Plex Sans"/>
                <a:cs typeface="IBM Plex Sans"/>
                <a:sym typeface="IBM Plex Sans"/>
                <a:hlinkClick r:id="rId3"/>
              </a:rPr>
              <a:t>https://doi.org/10.31235/osf.io/xdwc4_v2</a:t>
            </a:r>
            <a:r>
              <a:rPr lang="en" sz="1000">
                <a:latin typeface="IBM Plex Sans"/>
                <a:ea typeface="IBM Plex Sans"/>
                <a:cs typeface="IBM Plex Sans"/>
                <a:sym typeface="IBM Plex Sans"/>
              </a:rPr>
              <a:t> </a:t>
            </a:r>
            <a:endParaRPr sz="1000">
              <a:latin typeface="IBM Plex Sans"/>
              <a:ea typeface="IBM Plex Sans"/>
              <a:cs typeface="IBM Plex Sans"/>
              <a:sym typeface="IBM Plex Sans"/>
            </a:endParaRPr>
          </a:p>
        </p:txBody>
      </p:sp>
      <p:pic>
        <p:nvPicPr>
          <p:cNvPr id="511" name="Google Shape;511;p76" title="Screenshot 2025-06-12 at 11.15.35 PM.png"/>
          <p:cNvPicPr preferRelativeResize="0"/>
          <p:nvPr/>
        </p:nvPicPr>
        <p:blipFill>
          <a:blip r:embed="rId4">
            <a:alphaModFix/>
          </a:blip>
          <a:stretch>
            <a:fillRect/>
          </a:stretch>
        </p:blipFill>
        <p:spPr>
          <a:xfrm>
            <a:off x="831255" y="941525"/>
            <a:ext cx="7481482" cy="326247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5" name="Shape 515"/>
        <p:cNvGrpSpPr/>
        <p:nvPr/>
      </p:nvGrpSpPr>
      <p:grpSpPr>
        <a:xfrm>
          <a:off x="0" y="0"/>
          <a:ext cx="0" cy="0"/>
          <a:chOff x="0" y="0"/>
          <a:chExt cx="0" cy="0"/>
        </a:xfrm>
      </p:grpSpPr>
      <p:sp>
        <p:nvSpPr>
          <p:cNvPr id="516" name="Google Shape;516;p77"/>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200"/>
              <a:t>The Gates Foundation 2025 Open Access Policy Refresh</a:t>
            </a:r>
            <a:endParaRPr b="1" sz="2200"/>
          </a:p>
        </p:txBody>
      </p:sp>
      <p:grpSp>
        <p:nvGrpSpPr>
          <p:cNvPr id="517" name="Google Shape;517;p77"/>
          <p:cNvGrpSpPr/>
          <p:nvPr/>
        </p:nvGrpSpPr>
        <p:grpSpPr>
          <a:xfrm>
            <a:off x="809760" y="1076497"/>
            <a:ext cx="7524479" cy="3211897"/>
            <a:chOff x="723993" y="1234084"/>
            <a:chExt cx="7381282" cy="3876294"/>
          </a:xfrm>
        </p:grpSpPr>
        <p:sp>
          <p:nvSpPr>
            <p:cNvPr id="518" name="Google Shape;518;p77"/>
            <p:cNvSpPr txBox="1"/>
            <p:nvPr/>
          </p:nvSpPr>
          <p:spPr>
            <a:xfrm>
              <a:off x="723993" y="2584679"/>
              <a:ext cx="2081400" cy="1737900"/>
            </a:xfrm>
            <a:prstGeom prst="rect">
              <a:avLst/>
            </a:prstGeom>
            <a:noFill/>
            <a:ln>
              <a:noFill/>
            </a:ln>
          </p:spPr>
          <p:txBody>
            <a:bodyPr anchorCtr="0" anchor="t" bIns="45700" lIns="91425" spcFirstLastPara="1" rIns="0" wrap="square" tIns="0">
              <a:noAutofit/>
            </a:bodyPr>
            <a:lstStyle/>
            <a:p>
              <a:pPr indent="0" lvl="0" marL="0" marR="0" rtl="0" algn="l">
                <a:lnSpc>
                  <a:spcPct val="114000"/>
                </a:lnSpc>
                <a:spcBef>
                  <a:spcPts val="0"/>
                </a:spcBef>
                <a:spcAft>
                  <a:spcPts val="0"/>
                </a:spcAft>
                <a:buClr>
                  <a:srgbClr val="000000"/>
                </a:buClr>
                <a:buSzPts val="1300"/>
                <a:buFont typeface="Noto Sans Kannada Light"/>
                <a:buNone/>
              </a:pPr>
              <a:r>
                <a:rPr i="0" lang="en" sz="1300" u="none" cap="none" strike="noStrike">
                  <a:solidFill>
                    <a:srgbClr val="000000"/>
                  </a:solidFill>
                  <a:latin typeface="IBM Plex Sans Light"/>
                  <a:ea typeface="IBM Plex Sans Light"/>
                  <a:cs typeface="IBM Plex Sans Light"/>
                  <a:sym typeface="IBM Plex Sans Light"/>
                </a:rPr>
                <a:t>Making research publicly available on submission to </a:t>
              </a:r>
              <a:br>
                <a:rPr i="0" lang="en" sz="1300" u="none" cap="none" strike="noStrike">
                  <a:solidFill>
                    <a:srgbClr val="000000"/>
                  </a:solidFill>
                  <a:latin typeface="IBM Plex Sans Light"/>
                  <a:ea typeface="IBM Plex Sans Light"/>
                  <a:cs typeface="IBM Plex Sans Light"/>
                  <a:sym typeface="IBM Plex Sans Light"/>
                </a:rPr>
              </a:br>
              <a:r>
                <a:rPr i="0" lang="en" sz="1300" u="none" cap="none" strike="noStrike">
                  <a:solidFill>
                    <a:srgbClr val="000000"/>
                  </a:solidFill>
                  <a:latin typeface="IBM Plex Sans Light"/>
                  <a:ea typeface="IBM Plex Sans Light"/>
                  <a:cs typeface="IBM Plex Sans Light"/>
                  <a:sym typeface="IBM Plex Sans Light"/>
                </a:rPr>
                <a:t>a journal (before any peer review), while ensuring authors retain their intellectual property rights</a:t>
              </a:r>
              <a:endParaRPr>
                <a:latin typeface="IBM Plex Sans"/>
                <a:ea typeface="IBM Plex Sans"/>
                <a:cs typeface="IBM Plex Sans"/>
                <a:sym typeface="IBM Plex Sans"/>
              </a:endParaRPr>
            </a:p>
            <a:p>
              <a:pPr indent="0" lvl="0" marL="0" marR="0" rtl="0" algn="l">
                <a:lnSpc>
                  <a:spcPct val="114000"/>
                </a:lnSpc>
                <a:spcBef>
                  <a:spcPts val="600"/>
                </a:spcBef>
                <a:spcAft>
                  <a:spcPts val="0"/>
                </a:spcAft>
                <a:buClr>
                  <a:srgbClr val="000000"/>
                </a:buClr>
                <a:buSzPts val="1300"/>
                <a:buFont typeface="Calibri"/>
                <a:buNone/>
              </a:pPr>
              <a:r>
                <a:t/>
              </a:r>
              <a:endParaRPr i="0" sz="1300" u="none" cap="none" strike="noStrike">
                <a:solidFill>
                  <a:srgbClr val="000000"/>
                </a:solidFill>
                <a:latin typeface="IBM Plex Sans Light"/>
                <a:ea typeface="IBM Plex Sans Light"/>
                <a:cs typeface="IBM Plex Sans Light"/>
                <a:sym typeface="IBM Plex Sans Light"/>
              </a:endParaRPr>
            </a:p>
          </p:txBody>
        </p:sp>
        <p:sp>
          <p:nvSpPr>
            <p:cNvPr id="519" name="Google Shape;519;p77"/>
            <p:cNvSpPr txBox="1"/>
            <p:nvPr/>
          </p:nvSpPr>
          <p:spPr>
            <a:xfrm>
              <a:off x="3363852" y="2584679"/>
              <a:ext cx="2096100" cy="1737900"/>
            </a:xfrm>
            <a:prstGeom prst="rect">
              <a:avLst/>
            </a:prstGeom>
            <a:noFill/>
            <a:ln>
              <a:noFill/>
            </a:ln>
          </p:spPr>
          <p:txBody>
            <a:bodyPr anchorCtr="0" anchor="t" bIns="45700" lIns="91425" spcFirstLastPara="1" rIns="0" wrap="square" tIns="0">
              <a:noAutofit/>
            </a:bodyPr>
            <a:lstStyle/>
            <a:p>
              <a:pPr indent="0" lvl="0" marL="0" marR="0" rtl="0" algn="l">
                <a:lnSpc>
                  <a:spcPct val="114000"/>
                </a:lnSpc>
                <a:spcBef>
                  <a:spcPts val="0"/>
                </a:spcBef>
                <a:spcAft>
                  <a:spcPts val="0"/>
                </a:spcAft>
                <a:buClr>
                  <a:srgbClr val="000000"/>
                </a:buClr>
                <a:buSzPts val="1300"/>
                <a:buFont typeface="Noto Sans Kannada Light"/>
                <a:buNone/>
              </a:pPr>
              <a:r>
                <a:rPr i="0" lang="en" sz="1300" u="none" cap="none" strike="noStrike">
                  <a:solidFill>
                    <a:srgbClr val="000000"/>
                  </a:solidFill>
                  <a:latin typeface="IBM Plex Sans Light"/>
                  <a:ea typeface="IBM Plex Sans Light"/>
                  <a:cs typeface="IBM Plex Sans Light"/>
                  <a:sym typeface="IBM Plex Sans Light"/>
                </a:rPr>
                <a:t>Dismantling inequities caused by APCs, which makes Open Access publishing an option only </a:t>
              </a:r>
              <a:br>
                <a:rPr i="0" lang="en" sz="1300" u="none" cap="none" strike="noStrike">
                  <a:solidFill>
                    <a:srgbClr val="000000"/>
                  </a:solidFill>
                  <a:latin typeface="IBM Plex Sans Light"/>
                  <a:ea typeface="IBM Plex Sans Light"/>
                  <a:cs typeface="IBM Plex Sans Light"/>
                  <a:sym typeface="IBM Plex Sans Light"/>
                </a:rPr>
              </a:br>
              <a:r>
                <a:rPr i="0" lang="en" sz="1300" u="none" cap="none" strike="noStrike">
                  <a:solidFill>
                    <a:srgbClr val="000000"/>
                  </a:solidFill>
                  <a:latin typeface="IBM Plex Sans Light"/>
                  <a:ea typeface="IBM Plex Sans Light"/>
                  <a:cs typeface="IBM Plex Sans Light"/>
                  <a:sym typeface="IBM Plex Sans Light"/>
                </a:rPr>
                <a:t>for the most well-funded, well-connected researchers</a:t>
              </a:r>
              <a:endParaRPr i="0" sz="1300" u="none" cap="none" strike="noStrike">
                <a:solidFill>
                  <a:srgbClr val="000000"/>
                </a:solidFill>
                <a:latin typeface="IBM Plex Sans Light"/>
                <a:ea typeface="IBM Plex Sans Light"/>
                <a:cs typeface="IBM Plex Sans Light"/>
                <a:sym typeface="IBM Plex Sans Light"/>
              </a:endParaRPr>
            </a:p>
            <a:p>
              <a:pPr indent="0" lvl="0" marL="0" marR="0" rtl="0" algn="l">
                <a:lnSpc>
                  <a:spcPct val="114000"/>
                </a:lnSpc>
                <a:spcBef>
                  <a:spcPts val="600"/>
                </a:spcBef>
                <a:spcAft>
                  <a:spcPts val="0"/>
                </a:spcAft>
                <a:buClr>
                  <a:srgbClr val="000000"/>
                </a:buClr>
                <a:buSzPts val="1300"/>
                <a:buFont typeface="Calibri"/>
                <a:buNone/>
              </a:pPr>
              <a:r>
                <a:t/>
              </a:r>
              <a:endParaRPr i="0" sz="1300" u="none" cap="none" strike="noStrike">
                <a:solidFill>
                  <a:srgbClr val="000000"/>
                </a:solidFill>
                <a:latin typeface="IBM Plex Sans Light"/>
                <a:ea typeface="IBM Plex Sans Light"/>
                <a:cs typeface="IBM Plex Sans Light"/>
                <a:sym typeface="IBM Plex Sans Light"/>
              </a:endParaRPr>
            </a:p>
          </p:txBody>
        </p:sp>
        <p:sp>
          <p:nvSpPr>
            <p:cNvPr id="520" name="Google Shape;520;p77"/>
            <p:cNvSpPr txBox="1"/>
            <p:nvPr/>
          </p:nvSpPr>
          <p:spPr>
            <a:xfrm>
              <a:off x="6009175" y="2584678"/>
              <a:ext cx="2096100" cy="2525700"/>
            </a:xfrm>
            <a:prstGeom prst="rect">
              <a:avLst/>
            </a:prstGeom>
            <a:noFill/>
            <a:ln>
              <a:noFill/>
            </a:ln>
          </p:spPr>
          <p:txBody>
            <a:bodyPr anchorCtr="0" anchor="t" bIns="45700" lIns="91425" spcFirstLastPara="1" rIns="0" wrap="square" tIns="0">
              <a:noAutofit/>
            </a:bodyPr>
            <a:lstStyle/>
            <a:p>
              <a:pPr indent="0" lvl="0" marL="0" marR="0" rtl="0" algn="l">
                <a:lnSpc>
                  <a:spcPct val="114000"/>
                </a:lnSpc>
                <a:spcBef>
                  <a:spcPts val="0"/>
                </a:spcBef>
                <a:spcAft>
                  <a:spcPts val="0"/>
                </a:spcAft>
                <a:buClr>
                  <a:srgbClr val="000000"/>
                </a:buClr>
                <a:buSzPts val="1300"/>
                <a:buFont typeface="Noto Sans Kannada Light"/>
                <a:buNone/>
              </a:pPr>
              <a:r>
                <a:rPr i="0" lang="en" sz="1300" u="none" cap="none" strike="noStrike">
                  <a:solidFill>
                    <a:srgbClr val="000000"/>
                  </a:solidFill>
                  <a:latin typeface="IBM Plex Sans Light"/>
                  <a:ea typeface="IBM Plex Sans Light"/>
                  <a:cs typeface="IBM Plex Sans Light"/>
                  <a:sym typeface="IBM Plex Sans Light"/>
                </a:rPr>
                <a:t>Fostering an Open Access publishing ecosystem that shows promise for equity in scholarly publishing, by channeling funding into new technology and systems that ease the compliance burden to grantees</a:t>
              </a:r>
              <a:endParaRPr>
                <a:latin typeface="IBM Plex Sans"/>
                <a:ea typeface="IBM Plex Sans"/>
                <a:cs typeface="IBM Plex Sans"/>
                <a:sym typeface="IBM Plex Sans"/>
              </a:endParaRPr>
            </a:p>
            <a:p>
              <a:pPr indent="0" lvl="0" marL="0" marR="0" rtl="0" algn="l">
                <a:lnSpc>
                  <a:spcPct val="114000"/>
                </a:lnSpc>
                <a:spcBef>
                  <a:spcPts val="600"/>
                </a:spcBef>
                <a:spcAft>
                  <a:spcPts val="0"/>
                </a:spcAft>
                <a:buClr>
                  <a:srgbClr val="000000"/>
                </a:buClr>
                <a:buSzPts val="1300"/>
                <a:buFont typeface="Calibri"/>
                <a:buNone/>
              </a:pPr>
              <a:r>
                <a:t/>
              </a:r>
              <a:endParaRPr i="0" sz="1300" u="none" cap="none" strike="noStrike">
                <a:solidFill>
                  <a:srgbClr val="000000"/>
                </a:solidFill>
                <a:latin typeface="IBM Plex Sans Light"/>
                <a:ea typeface="IBM Plex Sans Light"/>
                <a:cs typeface="IBM Plex Sans Light"/>
                <a:sym typeface="IBM Plex Sans Light"/>
              </a:endParaRPr>
            </a:p>
          </p:txBody>
        </p:sp>
        <p:sp>
          <p:nvSpPr>
            <p:cNvPr id="521" name="Google Shape;521;p77"/>
            <p:cNvSpPr/>
            <p:nvPr/>
          </p:nvSpPr>
          <p:spPr>
            <a:xfrm>
              <a:off x="723994" y="1234084"/>
              <a:ext cx="2101500" cy="1217700"/>
            </a:xfrm>
            <a:prstGeom prst="rect">
              <a:avLst/>
            </a:prstGeom>
            <a:solidFill>
              <a:srgbClr val="265A92"/>
            </a:solidFill>
            <a:ln>
              <a:noFill/>
            </a:ln>
            <a:effectLst>
              <a:outerShdw blurRad="425706" rotWithShape="0" algn="t" dir="2760000" dist="397214">
                <a:srgbClr val="000000">
                  <a:alpha val="11370"/>
                </a:srgbClr>
              </a:outerShdw>
            </a:effectLst>
          </p:spPr>
          <p:txBody>
            <a:bodyPr anchorCtr="0" anchor="t" bIns="45700" lIns="182875" spcFirstLastPara="1" rIns="91425" wrap="square" tIns="182875">
              <a:noAutofit/>
            </a:bodyPr>
            <a:lstStyle/>
            <a:p>
              <a:pPr indent="0" lvl="0" marL="0" marR="0" rtl="0" algn="l">
                <a:lnSpc>
                  <a:spcPct val="85000"/>
                </a:lnSpc>
                <a:spcBef>
                  <a:spcPts val="0"/>
                </a:spcBef>
                <a:spcAft>
                  <a:spcPts val="0"/>
                </a:spcAft>
                <a:buClr>
                  <a:srgbClr val="FFFFFF"/>
                </a:buClr>
                <a:buSzPts val="1600"/>
                <a:buFont typeface="Noto Sans Kannada Light"/>
                <a:buNone/>
              </a:pPr>
              <a:r>
                <a:rPr i="0" lang="en" sz="1500" u="none" cap="none" strike="noStrike">
                  <a:solidFill>
                    <a:srgbClr val="FFFFFF"/>
                  </a:solidFill>
                  <a:latin typeface="IBM Plex Sans"/>
                  <a:ea typeface="IBM Plex Sans"/>
                  <a:cs typeface="IBM Plex Sans"/>
                  <a:sym typeface="IBM Plex Sans"/>
                </a:rPr>
                <a:t>Require preprint posting </a:t>
              </a:r>
              <a:endParaRPr sz="1300">
                <a:latin typeface="IBM Plex Sans"/>
                <a:ea typeface="IBM Plex Sans"/>
                <a:cs typeface="IBM Plex Sans"/>
                <a:sym typeface="IBM Plex Sans"/>
              </a:endParaRPr>
            </a:p>
            <a:p>
              <a:pPr indent="0" lvl="0" marL="0" marR="0" rtl="0" algn="l">
                <a:lnSpc>
                  <a:spcPct val="85000"/>
                </a:lnSpc>
                <a:spcBef>
                  <a:spcPts val="0"/>
                </a:spcBef>
                <a:spcAft>
                  <a:spcPts val="0"/>
                </a:spcAft>
                <a:buClr>
                  <a:srgbClr val="FFFFFF"/>
                </a:buClr>
                <a:buSzPts val="1600"/>
                <a:buFont typeface="Calibri"/>
                <a:buNone/>
              </a:pPr>
              <a:r>
                <a:t/>
              </a:r>
              <a:endParaRPr i="0" sz="1500" u="none" cap="none" strike="noStrike">
                <a:solidFill>
                  <a:srgbClr val="FFFFFF"/>
                </a:solidFill>
                <a:latin typeface="IBM Plex Sans Light"/>
                <a:ea typeface="IBM Plex Sans Light"/>
                <a:cs typeface="IBM Plex Sans Light"/>
                <a:sym typeface="IBM Plex Sans Light"/>
              </a:endParaRPr>
            </a:p>
          </p:txBody>
        </p:sp>
        <p:sp>
          <p:nvSpPr>
            <p:cNvPr id="522" name="Google Shape;522;p77"/>
            <p:cNvSpPr/>
            <p:nvPr/>
          </p:nvSpPr>
          <p:spPr>
            <a:xfrm>
              <a:off x="3363853" y="1234084"/>
              <a:ext cx="2101500" cy="1217700"/>
            </a:xfrm>
            <a:prstGeom prst="rect">
              <a:avLst/>
            </a:prstGeom>
            <a:solidFill>
              <a:srgbClr val="D24006"/>
            </a:solidFill>
            <a:ln>
              <a:noFill/>
            </a:ln>
            <a:effectLst>
              <a:outerShdw blurRad="425706" rotWithShape="0" algn="t" dir="2760000" dist="397214">
                <a:srgbClr val="000000">
                  <a:alpha val="11370"/>
                </a:srgbClr>
              </a:outerShdw>
            </a:effectLst>
          </p:spPr>
          <p:txBody>
            <a:bodyPr anchorCtr="0" anchor="t" bIns="45700" lIns="182875" spcFirstLastPara="1" rIns="91425" wrap="square" tIns="182875">
              <a:noAutofit/>
            </a:bodyPr>
            <a:lstStyle/>
            <a:p>
              <a:pPr indent="0" lvl="0" marL="0" marR="0" rtl="0" algn="l">
                <a:lnSpc>
                  <a:spcPct val="85000"/>
                </a:lnSpc>
                <a:spcBef>
                  <a:spcPts val="0"/>
                </a:spcBef>
                <a:spcAft>
                  <a:spcPts val="0"/>
                </a:spcAft>
                <a:buClr>
                  <a:srgbClr val="FFFFFF"/>
                </a:buClr>
                <a:buSzPts val="1600"/>
                <a:buFont typeface="Noto Sans Kannada Light"/>
                <a:buNone/>
              </a:pPr>
              <a:r>
                <a:rPr i="0" lang="en" sz="1500" u="none" cap="none" strike="noStrike">
                  <a:solidFill>
                    <a:srgbClr val="FFFFFF"/>
                  </a:solidFill>
                  <a:latin typeface="IBM Plex Sans"/>
                  <a:ea typeface="IBM Plex Sans"/>
                  <a:cs typeface="IBM Plex Sans"/>
                  <a:sym typeface="IBM Plex Sans"/>
                </a:rPr>
                <a:t>Discontinue support for Article Processing Charges (APCs)</a:t>
              </a:r>
              <a:endParaRPr sz="1300">
                <a:latin typeface="IBM Plex Sans"/>
                <a:ea typeface="IBM Plex Sans"/>
                <a:cs typeface="IBM Plex Sans"/>
                <a:sym typeface="IBM Plex Sans"/>
              </a:endParaRPr>
            </a:p>
            <a:p>
              <a:pPr indent="0" lvl="0" marL="0" marR="0" rtl="0" algn="l">
                <a:lnSpc>
                  <a:spcPct val="85000"/>
                </a:lnSpc>
                <a:spcBef>
                  <a:spcPts val="0"/>
                </a:spcBef>
                <a:spcAft>
                  <a:spcPts val="0"/>
                </a:spcAft>
                <a:buClr>
                  <a:srgbClr val="FFFFFF"/>
                </a:buClr>
                <a:buSzPts val="1600"/>
                <a:buFont typeface="Calibri"/>
                <a:buNone/>
              </a:pPr>
              <a:r>
                <a:t/>
              </a:r>
              <a:endParaRPr i="0" sz="1500" u="none" cap="none" strike="noStrike">
                <a:solidFill>
                  <a:srgbClr val="FFFFFF"/>
                </a:solidFill>
                <a:latin typeface="IBM Plex Sans Light"/>
                <a:ea typeface="IBM Plex Sans Light"/>
                <a:cs typeface="IBM Plex Sans Light"/>
                <a:sym typeface="IBM Plex Sans Light"/>
              </a:endParaRPr>
            </a:p>
          </p:txBody>
        </p:sp>
        <p:sp>
          <p:nvSpPr>
            <p:cNvPr id="523" name="Google Shape;523;p77"/>
            <p:cNvSpPr/>
            <p:nvPr/>
          </p:nvSpPr>
          <p:spPr>
            <a:xfrm>
              <a:off x="6003711" y="1234084"/>
              <a:ext cx="2101500" cy="1217700"/>
            </a:xfrm>
            <a:prstGeom prst="rect">
              <a:avLst/>
            </a:prstGeom>
            <a:solidFill>
              <a:srgbClr val="883266"/>
            </a:solidFill>
            <a:ln>
              <a:noFill/>
            </a:ln>
            <a:effectLst>
              <a:outerShdw blurRad="425706" rotWithShape="0" algn="t" dir="2760000" dist="397214">
                <a:srgbClr val="000000">
                  <a:alpha val="11370"/>
                </a:srgbClr>
              </a:outerShdw>
            </a:effectLst>
          </p:spPr>
          <p:txBody>
            <a:bodyPr anchorCtr="0" anchor="t" bIns="45700" lIns="182875" spcFirstLastPara="1" rIns="91425" wrap="square" tIns="182875">
              <a:noAutofit/>
            </a:bodyPr>
            <a:lstStyle/>
            <a:p>
              <a:pPr indent="0" lvl="0" marL="0" marR="0" rtl="0" algn="l">
                <a:lnSpc>
                  <a:spcPct val="85000"/>
                </a:lnSpc>
                <a:spcBef>
                  <a:spcPts val="0"/>
                </a:spcBef>
                <a:spcAft>
                  <a:spcPts val="0"/>
                </a:spcAft>
                <a:buClr>
                  <a:srgbClr val="FFFFFF"/>
                </a:buClr>
                <a:buSzPts val="1600"/>
                <a:buFont typeface="Noto Sans Kannada Light"/>
                <a:buNone/>
              </a:pPr>
              <a:r>
                <a:rPr i="0" lang="en" sz="1500" u="none" cap="none" strike="noStrike">
                  <a:solidFill>
                    <a:srgbClr val="FFFFFF"/>
                  </a:solidFill>
                  <a:latin typeface="IBM Plex Sans"/>
                  <a:ea typeface="IBM Plex Sans"/>
                  <a:cs typeface="IBM Plex Sans"/>
                  <a:sym typeface="IBM Plex Sans"/>
                </a:rPr>
                <a:t>Support new Open Access business models and infrastructure</a:t>
              </a:r>
              <a:endParaRPr sz="1300">
                <a:latin typeface="IBM Plex Sans"/>
                <a:ea typeface="IBM Plex Sans"/>
                <a:cs typeface="IBM Plex Sans"/>
                <a:sym typeface="IBM Plex Sans"/>
              </a:endParaRPr>
            </a:p>
            <a:p>
              <a:pPr indent="0" lvl="0" marL="0" marR="0" rtl="0" algn="l">
                <a:lnSpc>
                  <a:spcPct val="85000"/>
                </a:lnSpc>
                <a:spcBef>
                  <a:spcPts val="0"/>
                </a:spcBef>
                <a:spcAft>
                  <a:spcPts val="0"/>
                </a:spcAft>
                <a:buClr>
                  <a:srgbClr val="FFFFFF"/>
                </a:buClr>
                <a:buSzPts val="1600"/>
                <a:buFont typeface="Calibri"/>
                <a:buNone/>
              </a:pPr>
              <a:r>
                <a:t/>
              </a:r>
              <a:endParaRPr i="0" sz="1500" u="none" cap="none" strike="noStrike">
                <a:solidFill>
                  <a:srgbClr val="FFFFFF"/>
                </a:solidFill>
                <a:latin typeface="IBM Plex Sans Light"/>
                <a:ea typeface="IBM Plex Sans Light"/>
                <a:cs typeface="IBM Plex Sans Light"/>
                <a:sym typeface="IBM Plex Sans Light"/>
              </a:endParaRPr>
            </a:p>
          </p:txBody>
        </p:sp>
      </p:grpSp>
      <p:sp>
        <p:nvSpPr>
          <p:cNvPr id="524" name="Google Shape;524;p77"/>
          <p:cNvSpPr txBox="1"/>
          <p:nvPr/>
        </p:nvSpPr>
        <p:spPr>
          <a:xfrm>
            <a:off x="1588950" y="4592754"/>
            <a:ext cx="5814300" cy="328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200">
                <a:solidFill>
                  <a:schemeClr val="dk1"/>
                </a:solidFill>
                <a:latin typeface="IBM Plex Sans"/>
                <a:ea typeface="IBM Plex Sans"/>
                <a:cs typeface="IBM Plex Sans"/>
                <a:sym typeface="IBM Plex Sans"/>
              </a:rPr>
              <a:t>Modified from presentation by Ashley </a:t>
            </a:r>
            <a:r>
              <a:rPr lang="en" sz="1200">
                <a:solidFill>
                  <a:schemeClr val="dk1"/>
                </a:solidFill>
                <a:latin typeface="IBM Plex Sans"/>
                <a:ea typeface="IBM Plex Sans"/>
                <a:cs typeface="IBM Plex Sans"/>
                <a:sym typeface="IBM Plex Sans"/>
              </a:rPr>
              <a:t>Farley, </a:t>
            </a:r>
            <a:r>
              <a:rPr lang="en" sz="1200" u="sng">
                <a:solidFill>
                  <a:schemeClr val="hlink"/>
                </a:solidFill>
                <a:latin typeface="IBM Plex Sans"/>
                <a:ea typeface="IBM Plex Sans"/>
                <a:cs typeface="IBM Plex Sans"/>
                <a:sym typeface="IBM Plex Sans"/>
                <a:hlinkClick r:id="rId3"/>
              </a:rPr>
              <a:t>CSE 2024 Meeting</a:t>
            </a:r>
            <a:endParaRPr sz="1200">
              <a:solidFill>
                <a:schemeClr val="dk1"/>
              </a:solidFill>
              <a:latin typeface="IBM Plex Sans"/>
              <a:ea typeface="IBM Plex Sans"/>
              <a:cs typeface="IBM Plex Sans"/>
              <a:sym typeface="IBM Plex Sans"/>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8" name="Shape 528"/>
        <p:cNvGrpSpPr/>
        <p:nvPr/>
      </p:nvGrpSpPr>
      <p:grpSpPr>
        <a:xfrm>
          <a:off x="0" y="0"/>
          <a:ext cx="0" cy="0"/>
          <a:chOff x="0" y="0"/>
          <a:chExt cx="0" cy="0"/>
        </a:xfrm>
      </p:grpSpPr>
      <p:sp>
        <p:nvSpPr>
          <p:cNvPr id="529" name="Google Shape;529;p78"/>
          <p:cNvSpPr txBox="1"/>
          <p:nvPr>
            <p:ph idx="4294967295" type="title"/>
          </p:nvPr>
        </p:nvSpPr>
        <p:spPr>
          <a:xfrm>
            <a:off x="265500" y="232050"/>
            <a:ext cx="8260200" cy="9891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200"/>
              <a:t>More and more funders are recognizing the value of preprints</a:t>
            </a:r>
            <a:endParaRPr b="1" sz="2200"/>
          </a:p>
        </p:txBody>
      </p:sp>
      <p:grpSp>
        <p:nvGrpSpPr>
          <p:cNvPr id="530" name="Google Shape;530;p78"/>
          <p:cNvGrpSpPr/>
          <p:nvPr/>
        </p:nvGrpSpPr>
        <p:grpSpPr>
          <a:xfrm>
            <a:off x="2945250" y="3771787"/>
            <a:ext cx="3253500" cy="1261955"/>
            <a:chOff x="2945250" y="3771787"/>
            <a:chExt cx="3253500" cy="1261955"/>
          </a:xfrm>
        </p:grpSpPr>
        <p:sp>
          <p:nvSpPr>
            <p:cNvPr id="531" name="Google Shape;531;p78"/>
            <p:cNvSpPr txBox="1"/>
            <p:nvPr/>
          </p:nvSpPr>
          <p:spPr>
            <a:xfrm>
              <a:off x="2945250" y="4679742"/>
              <a:ext cx="32535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u="sng">
                  <a:solidFill>
                    <a:schemeClr val="hlink"/>
                  </a:solidFill>
                  <a:latin typeface="IBM Plex Sans"/>
                  <a:ea typeface="IBM Plex Sans"/>
                  <a:cs typeface="IBM Plex Sans"/>
                  <a:sym typeface="IBM Plex Sans"/>
                  <a:hlinkClick r:id="rId3"/>
                </a:rPr>
                <a:t>https://asapbio.org/preprint-policy-framework</a:t>
              </a:r>
              <a:r>
                <a:rPr lang="en" sz="1100">
                  <a:latin typeface="IBM Plex Sans"/>
                  <a:ea typeface="IBM Plex Sans"/>
                  <a:cs typeface="IBM Plex Sans"/>
                  <a:sym typeface="IBM Plex Sans"/>
                </a:rPr>
                <a:t>  </a:t>
              </a:r>
              <a:endParaRPr sz="1100">
                <a:latin typeface="IBM Plex Sans"/>
                <a:ea typeface="IBM Plex Sans"/>
                <a:cs typeface="IBM Plex Sans"/>
                <a:sym typeface="IBM Plex Sans"/>
              </a:endParaRPr>
            </a:p>
          </p:txBody>
        </p:sp>
        <p:pic>
          <p:nvPicPr>
            <p:cNvPr id="532" name="Google Shape;532;p78" title="Screenshot 2025-08-13 at 2.20.15 PM.png"/>
            <p:cNvPicPr preferRelativeResize="0"/>
            <p:nvPr/>
          </p:nvPicPr>
          <p:blipFill>
            <a:blip r:embed="rId4">
              <a:alphaModFix/>
            </a:blip>
            <a:stretch>
              <a:fillRect/>
            </a:stretch>
          </p:blipFill>
          <p:spPr>
            <a:xfrm>
              <a:off x="3368275" y="3771787"/>
              <a:ext cx="2407450" cy="907949"/>
            </a:xfrm>
            <a:prstGeom prst="rect">
              <a:avLst/>
            </a:prstGeom>
            <a:noFill/>
            <a:ln>
              <a:noFill/>
            </a:ln>
          </p:spPr>
        </p:pic>
      </p:grpSp>
      <p:pic>
        <p:nvPicPr>
          <p:cNvPr id="533" name="Google Shape;533;p78" title="Gates_Foundation_Logo.svg.png"/>
          <p:cNvPicPr preferRelativeResize="0"/>
          <p:nvPr/>
        </p:nvPicPr>
        <p:blipFill>
          <a:blip r:embed="rId5">
            <a:alphaModFix/>
          </a:blip>
          <a:stretch>
            <a:fillRect/>
          </a:stretch>
        </p:blipFill>
        <p:spPr>
          <a:xfrm>
            <a:off x="540125" y="1162864"/>
            <a:ext cx="2122030" cy="543975"/>
          </a:xfrm>
          <a:prstGeom prst="rect">
            <a:avLst/>
          </a:prstGeom>
          <a:noFill/>
          <a:ln>
            <a:noFill/>
          </a:ln>
        </p:spPr>
      </p:pic>
      <p:pic>
        <p:nvPicPr>
          <p:cNvPr id="534" name="Google Shape;534;p78" title="cropped-asap_logo_fullcolor.png"/>
          <p:cNvPicPr preferRelativeResize="0"/>
          <p:nvPr/>
        </p:nvPicPr>
        <p:blipFill>
          <a:blip r:embed="rId6">
            <a:alphaModFix/>
          </a:blip>
          <a:stretch>
            <a:fillRect/>
          </a:stretch>
        </p:blipFill>
        <p:spPr>
          <a:xfrm>
            <a:off x="2918925" y="1236948"/>
            <a:ext cx="2122025" cy="395806"/>
          </a:xfrm>
          <a:prstGeom prst="rect">
            <a:avLst/>
          </a:prstGeom>
          <a:noFill/>
          <a:ln>
            <a:noFill/>
          </a:ln>
        </p:spPr>
      </p:pic>
      <p:pic>
        <p:nvPicPr>
          <p:cNvPr id="535" name="Google Shape;535;p78" title="HHMI-vertical-signature-color.jpg"/>
          <p:cNvPicPr preferRelativeResize="0"/>
          <p:nvPr/>
        </p:nvPicPr>
        <p:blipFill>
          <a:blip r:embed="rId7">
            <a:alphaModFix/>
          </a:blip>
          <a:stretch>
            <a:fillRect/>
          </a:stretch>
        </p:blipFill>
        <p:spPr>
          <a:xfrm>
            <a:off x="5489575" y="1049401"/>
            <a:ext cx="1185865" cy="770901"/>
          </a:xfrm>
          <a:prstGeom prst="rect">
            <a:avLst/>
          </a:prstGeom>
          <a:noFill/>
          <a:ln>
            <a:noFill/>
          </a:ln>
        </p:spPr>
      </p:pic>
      <p:pic>
        <p:nvPicPr>
          <p:cNvPr id="536" name="Google Shape;536;p78" title="The_Michael_J._Fox_Foundation_logo.svg.png"/>
          <p:cNvPicPr preferRelativeResize="0"/>
          <p:nvPr/>
        </p:nvPicPr>
        <p:blipFill>
          <a:blip r:embed="rId8">
            <a:alphaModFix/>
          </a:blip>
          <a:stretch>
            <a:fillRect/>
          </a:stretch>
        </p:blipFill>
        <p:spPr>
          <a:xfrm>
            <a:off x="631975" y="2123419"/>
            <a:ext cx="1964676" cy="643425"/>
          </a:xfrm>
          <a:prstGeom prst="rect">
            <a:avLst/>
          </a:prstGeom>
          <a:noFill/>
          <a:ln>
            <a:noFill/>
          </a:ln>
        </p:spPr>
      </p:pic>
      <p:pic>
        <p:nvPicPr>
          <p:cNvPr id="537" name="Google Shape;537;p78" title="simons-logo.png"/>
          <p:cNvPicPr preferRelativeResize="0"/>
          <p:nvPr/>
        </p:nvPicPr>
        <p:blipFill>
          <a:blip r:embed="rId9">
            <a:alphaModFix/>
          </a:blip>
          <a:stretch>
            <a:fillRect/>
          </a:stretch>
        </p:blipFill>
        <p:spPr>
          <a:xfrm>
            <a:off x="2918925" y="2218199"/>
            <a:ext cx="1762929" cy="707150"/>
          </a:xfrm>
          <a:prstGeom prst="rect">
            <a:avLst/>
          </a:prstGeom>
          <a:noFill/>
          <a:ln>
            <a:noFill/>
          </a:ln>
        </p:spPr>
      </p:pic>
      <p:pic>
        <p:nvPicPr>
          <p:cNvPr id="538" name="Google Shape;538;p78" title="Templeton-World-Charities.png"/>
          <p:cNvPicPr preferRelativeResize="0"/>
          <p:nvPr/>
        </p:nvPicPr>
        <p:blipFill>
          <a:blip r:embed="rId10">
            <a:alphaModFix/>
          </a:blip>
          <a:stretch>
            <a:fillRect/>
          </a:stretch>
        </p:blipFill>
        <p:spPr>
          <a:xfrm>
            <a:off x="7124075" y="1049401"/>
            <a:ext cx="1479797" cy="770900"/>
          </a:xfrm>
          <a:prstGeom prst="rect">
            <a:avLst/>
          </a:prstGeom>
          <a:noFill/>
          <a:ln>
            <a:noFill/>
          </a:ln>
        </p:spPr>
      </p:pic>
      <p:pic>
        <p:nvPicPr>
          <p:cNvPr id="539" name="Google Shape;539;p78" title="chan-zuckerberg-initiative-czi-logo-vector.png"/>
          <p:cNvPicPr preferRelativeResize="0"/>
          <p:nvPr/>
        </p:nvPicPr>
        <p:blipFill>
          <a:blip r:embed="rId11">
            <a:alphaModFix/>
          </a:blip>
          <a:stretch>
            <a:fillRect/>
          </a:stretch>
        </p:blipFill>
        <p:spPr>
          <a:xfrm>
            <a:off x="7170163" y="2059685"/>
            <a:ext cx="1387613" cy="770900"/>
          </a:xfrm>
          <a:prstGeom prst="rect">
            <a:avLst/>
          </a:prstGeom>
          <a:noFill/>
          <a:ln>
            <a:noFill/>
          </a:ln>
        </p:spPr>
      </p:pic>
      <p:pic>
        <p:nvPicPr>
          <p:cNvPr id="540" name="Google Shape;540;p78" title="wellcome-logo-black.png"/>
          <p:cNvPicPr preferRelativeResize="0"/>
          <p:nvPr/>
        </p:nvPicPr>
        <p:blipFill>
          <a:blip r:embed="rId12">
            <a:alphaModFix/>
          </a:blip>
          <a:stretch>
            <a:fillRect/>
          </a:stretch>
        </p:blipFill>
        <p:spPr>
          <a:xfrm>
            <a:off x="5587963" y="2077225"/>
            <a:ext cx="989100" cy="989100"/>
          </a:xfrm>
          <a:prstGeom prst="rect">
            <a:avLst/>
          </a:prstGeom>
          <a:noFill/>
          <a:ln>
            <a:noFill/>
          </a:ln>
        </p:spPr>
      </p:pic>
      <p:sp>
        <p:nvSpPr>
          <p:cNvPr id="541" name="Google Shape;541;p78"/>
          <p:cNvSpPr txBox="1"/>
          <p:nvPr/>
        </p:nvSpPr>
        <p:spPr>
          <a:xfrm>
            <a:off x="3621150" y="3188188"/>
            <a:ext cx="1901700" cy="461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800">
                <a:solidFill>
                  <a:schemeClr val="dk1"/>
                </a:solidFill>
                <a:latin typeface="IBM Plex Sans"/>
                <a:ea typeface="IBM Plex Sans"/>
                <a:cs typeface="IBM Plex Sans"/>
                <a:sym typeface="IBM Plex Sans"/>
              </a:rPr>
              <a:t>and more…</a:t>
            </a:r>
            <a:endParaRPr sz="1800">
              <a:solidFill>
                <a:schemeClr val="dk1"/>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3"/>
                                        </p:tgtEl>
                                        <p:attrNameLst>
                                          <p:attrName>style.visibility</p:attrName>
                                        </p:attrNameLst>
                                      </p:cBhvr>
                                      <p:to>
                                        <p:strVal val="visible"/>
                                      </p:to>
                                    </p:set>
                                    <p:animEffect filter="fade" transition="in">
                                      <p:cBhvr>
                                        <p:cTn dur="1000"/>
                                        <p:tgtEl>
                                          <p:spTgt spid="533"/>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534"/>
                                        </p:tgtEl>
                                        <p:attrNameLst>
                                          <p:attrName>style.visibility</p:attrName>
                                        </p:attrNameLst>
                                      </p:cBhvr>
                                      <p:to>
                                        <p:strVal val="visible"/>
                                      </p:to>
                                    </p:set>
                                    <p:animEffect filter="fade" transition="in">
                                      <p:cBhvr>
                                        <p:cTn dur="1000"/>
                                        <p:tgtEl>
                                          <p:spTgt spid="534"/>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535"/>
                                        </p:tgtEl>
                                        <p:attrNameLst>
                                          <p:attrName>style.visibility</p:attrName>
                                        </p:attrNameLst>
                                      </p:cBhvr>
                                      <p:to>
                                        <p:strVal val="visible"/>
                                      </p:to>
                                    </p:set>
                                    <p:animEffect filter="fade" transition="in">
                                      <p:cBhvr>
                                        <p:cTn dur="1000"/>
                                        <p:tgtEl>
                                          <p:spTgt spid="535"/>
                                        </p:tgtEl>
                                      </p:cBhvr>
                                    </p:animEffect>
                                  </p:childTnLst>
                                </p:cTn>
                              </p:par>
                            </p:childTnLst>
                          </p:cTn>
                        </p:par>
                        <p:par>
                          <p:cTn fill="hold">
                            <p:stCondLst>
                              <p:cond delay="3000"/>
                            </p:stCondLst>
                            <p:childTnLst>
                              <p:par>
                                <p:cTn fill="hold" nodeType="afterEffect" presetClass="entr" presetID="10" presetSubtype="0">
                                  <p:stCondLst>
                                    <p:cond delay="0"/>
                                  </p:stCondLst>
                                  <p:childTnLst>
                                    <p:set>
                                      <p:cBhvr>
                                        <p:cTn dur="1" fill="hold">
                                          <p:stCondLst>
                                            <p:cond delay="0"/>
                                          </p:stCondLst>
                                        </p:cTn>
                                        <p:tgtEl>
                                          <p:spTgt spid="538"/>
                                        </p:tgtEl>
                                        <p:attrNameLst>
                                          <p:attrName>style.visibility</p:attrName>
                                        </p:attrNameLst>
                                      </p:cBhvr>
                                      <p:to>
                                        <p:strVal val="visible"/>
                                      </p:to>
                                    </p:set>
                                    <p:animEffect filter="fade" transition="in">
                                      <p:cBhvr>
                                        <p:cTn dur="1000"/>
                                        <p:tgtEl>
                                          <p:spTgt spid="538"/>
                                        </p:tgtEl>
                                      </p:cBhvr>
                                    </p:animEffect>
                                  </p:childTnLst>
                                </p:cTn>
                              </p:par>
                            </p:childTnLst>
                          </p:cTn>
                        </p:par>
                        <p:par>
                          <p:cTn fill="hold">
                            <p:stCondLst>
                              <p:cond delay="4000"/>
                            </p:stCondLst>
                            <p:childTnLst>
                              <p:par>
                                <p:cTn fill="hold" nodeType="afterEffect" presetClass="entr" presetID="10" presetSubtype="0">
                                  <p:stCondLst>
                                    <p:cond delay="0"/>
                                  </p:stCondLst>
                                  <p:childTnLst>
                                    <p:set>
                                      <p:cBhvr>
                                        <p:cTn dur="1" fill="hold">
                                          <p:stCondLst>
                                            <p:cond delay="0"/>
                                          </p:stCondLst>
                                        </p:cTn>
                                        <p:tgtEl>
                                          <p:spTgt spid="536"/>
                                        </p:tgtEl>
                                        <p:attrNameLst>
                                          <p:attrName>style.visibility</p:attrName>
                                        </p:attrNameLst>
                                      </p:cBhvr>
                                      <p:to>
                                        <p:strVal val="visible"/>
                                      </p:to>
                                    </p:set>
                                    <p:animEffect filter="fade" transition="in">
                                      <p:cBhvr>
                                        <p:cTn dur="1000"/>
                                        <p:tgtEl>
                                          <p:spTgt spid="536"/>
                                        </p:tgtEl>
                                      </p:cBhvr>
                                    </p:animEffect>
                                  </p:childTnLst>
                                </p:cTn>
                              </p:par>
                            </p:childTnLst>
                          </p:cTn>
                        </p:par>
                        <p:par>
                          <p:cTn fill="hold">
                            <p:stCondLst>
                              <p:cond delay="5000"/>
                            </p:stCondLst>
                            <p:childTnLst>
                              <p:par>
                                <p:cTn fill="hold" nodeType="afterEffect" presetClass="entr" presetID="10" presetSubtype="0">
                                  <p:stCondLst>
                                    <p:cond delay="0"/>
                                  </p:stCondLst>
                                  <p:childTnLst>
                                    <p:set>
                                      <p:cBhvr>
                                        <p:cTn dur="1" fill="hold">
                                          <p:stCondLst>
                                            <p:cond delay="0"/>
                                          </p:stCondLst>
                                        </p:cTn>
                                        <p:tgtEl>
                                          <p:spTgt spid="537"/>
                                        </p:tgtEl>
                                        <p:attrNameLst>
                                          <p:attrName>style.visibility</p:attrName>
                                        </p:attrNameLst>
                                      </p:cBhvr>
                                      <p:to>
                                        <p:strVal val="visible"/>
                                      </p:to>
                                    </p:set>
                                    <p:animEffect filter="fade" transition="in">
                                      <p:cBhvr>
                                        <p:cTn dur="1000"/>
                                        <p:tgtEl>
                                          <p:spTgt spid="537"/>
                                        </p:tgtEl>
                                      </p:cBhvr>
                                    </p:animEffect>
                                  </p:childTnLst>
                                </p:cTn>
                              </p:par>
                            </p:childTnLst>
                          </p:cTn>
                        </p:par>
                        <p:par>
                          <p:cTn fill="hold">
                            <p:stCondLst>
                              <p:cond delay="6000"/>
                            </p:stCondLst>
                            <p:childTnLst>
                              <p:par>
                                <p:cTn fill="hold" nodeType="afterEffect" presetClass="entr" presetID="10" presetSubtype="0">
                                  <p:stCondLst>
                                    <p:cond delay="0"/>
                                  </p:stCondLst>
                                  <p:childTnLst>
                                    <p:set>
                                      <p:cBhvr>
                                        <p:cTn dur="1" fill="hold">
                                          <p:stCondLst>
                                            <p:cond delay="0"/>
                                          </p:stCondLst>
                                        </p:cTn>
                                        <p:tgtEl>
                                          <p:spTgt spid="540"/>
                                        </p:tgtEl>
                                        <p:attrNameLst>
                                          <p:attrName>style.visibility</p:attrName>
                                        </p:attrNameLst>
                                      </p:cBhvr>
                                      <p:to>
                                        <p:strVal val="visible"/>
                                      </p:to>
                                    </p:set>
                                    <p:animEffect filter="fade" transition="in">
                                      <p:cBhvr>
                                        <p:cTn dur="1000"/>
                                        <p:tgtEl>
                                          <p:spTgt spid="540"/>
                                        </p:tgtEl>
                                      </p:cBhvr>
                                    </p:animEffect>
                                  </p:childTnLst>
                                </p:cTn>
                              </p:par>
                            </p:childTnLst>
                          </p:cTn>
                        </p:par>
                        <p:par>
                          <p:cTn fill="hold">
                            <p:stCondLst>
                              <p:cond delay="7000"/>
                            </p:stCondLst>
                            <p:childTnLst>
                              <p:par>
                                <p:cTn fill="hold" nodeType="afterEffect" presetClass="entr" presetID="10" presetSubtype="0">
                                  <p:stCondLst>
                                    <p:cond delay="0"/>
                                  </p:stCondLst>
                                  <p:childTnLst>
                                    <p:set>
                                      <p:cBhvr>
                                        <p:cTn dur="1" fill="hold">
                                          <p:stCondLst>
                                            <p:cond delay="0"/>
                                          </p:stCondLst>
                                        </p:cTn>
                                        <p:tgtEl>
                                          <p:spTgt spid="539"/>
                                        </p:tgtEl>
                                        <p:attrNameLst>
                                          <p:attrName>style.visibility</p:attrName>
                                        </p:attrNameLst>
                                      </p:cBhvr>
                                      <p:to>
                                        <p:strVal val="visible"/>
                                      </p:to>
                                    </p:set>
                                    <p:animEffect filter="fade" transition="in">
                                      <p:cBhvr>
                                        <p:cTn dur="1000"/>
                                        <p:tgtEl>
                                          <p:spTgt spid="53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1"/>
                                        </p:tgtEl>
                                        <p:attrNameLst>
                                          <p:attrName>style.visibility</p:attrName>
                                        </p:attrNameLst>
                                      </p:cBhvr>
                                      <p:to>
                                        <p:strVal val="visible"/>
                                      </p:to>
                                    </p:set>
                                    <p:animEffect filter="fade" transition="in">
                                      <p:cBhvr>
                                        <p:cTn dur="1000"/>
                                        <p:tgtEl>
                                          <p:spTgt spid="541"/>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530"/>
                                        </p:tgtEl>
                                        <p:attrNameLst>
                                          <p:attrName>style.visibility</p:attrName>
                                        </p:attrNameLst>
                                      </p:cBhvr>
                                      <p:to>
                                        <p:strVal val="visible"/>
                                      </p:to>
                                    </p:set>
                                    <p:animEffect filter="fade" transition="in">
                                      <p:cBhvr>
                                        <p:cTn dur="1000"/>
                                        <p:tgtEl>
                                          <p:spTgt spid="53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79"/>
          <p:cNvSpPr/>
          <p:nvPr/>
        </p:nvSpPr>
        <p:spPr>
          <a:xfrm>
            <a:off x="-739" y="2682155"/>
            <a:ext cx="9138900" cy="2508000"/>
          </a:xfrm>
          <a:prstGeom prst="rect">
            <a:avLst/>
          </a:prstGeom>
          <a:solidFill>
            <a:srgbClr val="262626"/>
          </a:solidFill>
          <a:ln cap="flat" cmpd="sng" w="12700">
            <a:solidFill>
              <a:srgbClr val="000000"/>
            </a:solidFill>
            <a:prstDash val="solid"/>
            <a:miter lim="800000"/>
            <a:headEnd len="sm" w="sm" type="none"/>
            <a:tailEnd len="sm" w="sm"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rgbClr val="FFFFFF"/>
              </a:solidFill>
              <a:latin typeface="Arial"/>
              <a:ea typeface="Arial"/>
              <a:cs typeface="Arial"/>
              <a:sym typeface="Arial"/>
            </a:endParaRPr>
          </a:p>
        </p:txBody>
      </p:sp>
      <p:pic>
        <p:nvPicPr>
          <p:cNvPr descr="Page Facing Up Emoji" id="547" name="Google Shape;547;p79"/>
          <p:cNvPicPr preferRelativeResize="0"/>
          <p:nvPr/>
        </p:nvPicPr>
        <p:blipFill rotWithShape="1">
          <a:blip r:embed="rId3">
            <a:alphaModFix/>
          </a:blip>
          <a:srcRect b="0" l="0" r="0" t="0"/>
          <a:stretch/>
        </p:blipFill>
        <p:spPr>
          <a:xfrm>
            <a:off x="6738219" y="1499776"/>
            <a:ext cx="926788" cy="926788"/>
          </a:xfrm>
          <a:prstGeom prst="rect">
            <a:avLst/>
          </a:prstGeom>
          <a:noFill/>
          <a:ln>
            <a:noFill/>
          </a:ln>
        </p:spPr>
      </p:pic>
      <p:sp>
        <p:nvSpPr>
          <p:cNvPr id="548" name="Google Shape;548;p79"/>
          <p:cNvSpPr txBox="1"/>
          <p:nvPr/>
        </p:nvSpPr>
        <p:spPr>
          <a:xfrm>
            <a:off x="7324856" y="4895081"/>
            <a:ext cx="1777200" cy="207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7F7F7F"/>
                </a:solidFill>
                <a:latin typeface="Arial"/>
                <a:ea typeface="Arial"/>
                <a:cs typeface="Arial"/>
                <a:sym typeface="Arial"/>
              </a:rPr>
              <a:t>Emojis by </a:t>
            </a:r>
            <a:r>
              <a:rPr lang="en" sz="900">
                <a:solidFill>
                  <a:srgbClr val="DD3333"/>
                </a:solidFill>
                <a:uFill>
                  <a:noFill/>
                </a:uFill>
                <a:latin typeface="Arial"/>
                <a:ea typeface="Arial"/>
                <a:cs typeface="Arial"/>
                <a:sym typeface="Arial"/>
                <a:hlinkClick r:id="rId4">
                  <a:extLst>
                    <a:ext uri="{A12FA001-AC4F-418D-AE19-62706E023703}">
                      <ahyp:hlinkClr val="tx"/>
                    </a:ext>
                  </a:extLst>
                </a:hlinkClick>
              </a:rPr>
              <a:t>Mozilla</a:t>
            </a:r>
            <a:r>
              <a:rPr lang="en" sz="900">
                <a:solidFill>
                  <a:srgbClr val="7F7F7F"/>
                </a:solidFill>
                <a:latin typeface="Arial"/>
                <a:ea typeface="Arial"/>
                <a:cs typeface="Arial"/>
                <a:sym typeface="Arial"/>
              </a:rPr>
              <a:t> (CC BY 4.0)</a:t>
            </a:r>
            <a:endParaRPr sz="1100">
              <a:solidFill>
                <a:srgbClr val="7F7F7F"/>
              </a:solidFill>
            </a:endParaRPr>
          </a:p>
        </p:txBody>
      </p:sp>
      <p:sp>
        <p:nvSpPr>
          <p:cNvPr id="549" name="Google Shape;549;p79"/>
          <p:cNvSpPr txBox="1"/>
          <p:nvPr/>
        </p:nvSpPr>
        <p:spPr>
          <a:xfrm>
            <a:off x="1913776" y="3076411"/>
            <a:ext cx="778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Journal 1</a:t>
            </a:r>
            <a:endParaRPr sz="1200">
              <a:latin typeface="Nunito"/>
              <a:ea typeface="Nunito"/>
              <a:cs typeface="Nunito"/>
              <a:sym typeface="Nunito"/>
            </a:endParaRPr>
          </a:p>
        </p:txBody>
      </p:sp>
      <p:sp>
        <p:nvSpPr>
          <p:cNvPr id="550" name="Google Shape;550;p79"/>
          <p:cNvSpPr txBox="1"/>
          <p:nvPr/>
        </p:nvSpPr>
        <p:spPr>
          <a:xfrm>
            <a:off x="4446640" y="3093592"/>
            <a:ext cx="778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Journal 2</a:t>
            </a:r>
            <a:endParaRPr sz="1200">
              <a:latin typeface="Nunito"/>
              <a:ea typeface="Nunito"/>
              <a:cs typeface="Nunito"/>
              <a:sym typeface="Nunito"/>
            </a:endParaRPr>
          </a:p>
        </p:txBody>
      </p:sp>
      <p:sp>
        <p:nvSpPr>
          <p:cNvPr id="551" name="Google Shape;551;p79"/>
          <p:cNvSpPr txBox="1"/>
          <p:nvPr/>
        </p:nvSpPr>
        <p:spPr>
          <a:xfrm>
            <a:off x="6912791" y="3104723"/>
            <a:ext cx="7782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Journal 3</a:t>
            </a:r>
            <a:endParaRPr sz="1200">
              <a:latin typeface="Nunito"/>
              <a:ea typeface="Nunito"/>
              <a:cs typeface="Nunito"/>
              <a:sym typeface="Nunito"/>
            </a:endParaRPr>
          </a:p>
        </p:txBody>
      </p:sp>
      <p:pic>
        <p:nvPicPr>
          <p:cNvPr descr="Bookmark Emoji" id="552" name="Google Shape;552;p79"/>
          <p:cNvPicPr preferRelativeResize="0"/>
          <p:nvPr/>
        </p:nvPicPr>
        <p:blipFill rotWithShape="1">
          <a:blip r:embed="rId5">
            <a:alphaModFix/>
          </a:blip>
          <a:srcRect b="0" l="0" r="0" t="0"/>
          <a:stretch/>
        </p:blipFill>
        <p:spPr>
          <a:xfrm>
            <a:off x="6944885" y="1490943"/>
            <a:ext cx="568122" cy="568122"/>
          </a:xfrm>
          <a:prstGeom prst="rect">
            <a:avLst/>
          </a:prstGeom>
          <a:noFill/>
          <a:ln>
            <a:noFill/>
          </a:ln>
        </p:spPr>
      </p:pic>
      <p:pic>
        <p:nvPicPr>
          <p:cNvPr descr="Page Facing Up Emoji" id="553" name="Google Shape;553;p79"/>
          <p:cNvPicPr preferRelativeResize="0"/>
          <p:nvPr/>
        </p:nvPicPr>
        <p:blipFill rotWithShape="1">
          <a:blip r:embed="rId3">
            <a:alphaModFix/>
          </a:blip>
          <a:srcRect b="0" l="0" r="0" t="0"/>
          <a:stretch/>
        </p:blipFill>
        <p:spPr>
          <a:xfrm>
            <a:off x="111198" y="3264846"/>
            <a:ext cx="926788" cy="926788"/>
          </a:xfrm>
          <a:prstGeom prst="rect">
            <a:avLst/>
          </a:prstGeom>
          <a:noFill/>
          <a:ln>
            <a:noFill/>
          </a:ln>
        </p:spPr>
      </p:pic>
      <p:pic>
        <p:nvPicPr>
          <p:cNvPr descr="Closed Book Emoji" id="554" name="Google Shape;554;p79"/>
          <p:cNvPicPr preferRelativeResize="0"/>
          <p:nvPr/>
        </p:nvPicPr>
        <p:blipFill rotWithShape="1">
          <a:blip r:embed="rId6">
            <a:alphaModFix/>
          </a:blip>
          <a:srcRect b="0" l="0" r="0" t="0"/>
          <a:stretch/>
        </p:blipFill>
        <p:spPr>
          <a:xfrm>
            <a:off x="1843945" y="3330430"/>
            <a:ext cx="926788" cy="926788"/>
          </a:xfrm>
          <a:prstGeom prst="rect">
            <a:avLst/>
          </a:prstGeom>
          <a:noFill/>
          <a:ln>
            <a:noFill/>
          </a:ln>
        </p:spPr>
      </p:pic>
      <p:pic>
        <p:nvPicPr>
          <p:cNvPr descr="Heavy Check Mark Emoji" id="555" name="Google Shape;555;p79"/>
          <p:cNvPicPr preferRelativeResize="0"/>
          <p:nvPr/>
        </p:nvPicPr>
        <p:blipFill rotWithShape="1">
          <a:blip r:embed="rId7">
            <a:alphaModFix/>
          </a:blip>
          <a:srcRect b="0" l="0" r="0" t="0"/>
          <a:stretch/>
        </p:blipFill>
        <p:spPr>
          <a:xfrm>
            <a:off x="5427901" y="3936217"/>
            <a:ext cx="341571" cy="341571"/>
          </a:xfrm>
          <a:prstGeom prst="rect">
            <a:avLst/>
          </a:prstGeom>
          <a:noFill/>
          <a:ln>
            <a:noFill/>
          </a:ln>
        </p:spPr>
      </p:pic>
      <p:pic>
        <p:nvPicPr>
          <p:cNvPr descr="Orange Book Emoji" id="556" name="Google Shape;556;p79"/>
          <p:cNvPicPr preferRelativeResize="0"/>
          <p:nvPr/>
        </p:nvPicPr>
        <p:blipFill rotWithShape="1">
          <a:blip r:embed="rId8">
            <a:alphaModFix/>
          </a:blip>
          <a:srcRect b="0" l="0" r="0" t="0"/>
          <a:stretch/>
        </p:blipFill>
        <p:spPr>
          <a:xfrm>
            <a:off x="4361491" y="3358607"/>
            <a:ext cx="910309" cy="910309"/>
          </a:xfrm>
          <a:prstGeom prst="rect">
            <a:avLst/>
          </a:prstGeom>
          <a:noFill/>
          <a:ln>
            <a:noFill/>
          </a:ln>
        </p:spPr>
      </p:pic>
      <p:pic>
        <p:nvPicPr>
          <p:cNvPr descr="Green Book Emoji" id="557" name="Google Shape;557;p79"/>
          <p:cNvPicPr preferRelativeResize="0"/>
          <p:nvPr/>
        </p:nvPicPr>
        <p:blipFill rotWithShape="1">
          <a:blip r:embed="rId9">
            <a:alphaModFix/>
          </a:blip>
          <a:srcRect b="0" l="0" r="0" t="0"/>
          <a:stretch/>
        </p:blipFill>
        <p:spPr>
          <a:xfrm>
            <a:off x="6808491" y="3346910"/>
            <a:ext cx="910309" cy="910309"/>
          </a:xfrm>
          <a:prstGeom prst="rect">
            <a:avLst/>
          </a:prstGeom>
          <a:noFill/>
          <a:ln>
            <a:noFill/>
          </a:ln>
        </p:spPr>
      </p:pic>
      <p:sp>
        <p:nvSpPr>
          <p:cNvPr id="558" name="Google Shape;558;p79"/>
          <p:cNvSpPr txBox="1"/>
          <p:nvPr/>
        </p:nvSpPr>
        <p:spPr>
          <a:xfrm>
            <a:off x="1430787" y="2707471"/>
            <a:ext cx="6267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FFFFFF"/>
                </a:solidFill>
                <a:latin typeface="Nunito"/>
                <a:ea typeface="Nunito"/>
                <a:cs typeface="Nunito"/>
                <a:sym typeface="Nunito"/>
              </a:rPr>
              <a:t>Private</a:t>
            </a:r>
            <a:endParaRPr sz="1200">
              <a:latin typeface="Nunito"/>
              <a:ea typeface="Nunito"/>
              <a:cs typeface="Nunito"/>
              <a:sym typeface="Nunito"/>
            </a:endParaRPr>
          </a:p>
        </p:txBody>
      </p:sp>
      <p:sp>
        <p:nvSpPr>
          <p:cNvPr id="559" name="Google Shape;559;p79"/>
          <p:cNvSpPr txBox="1"/>
          <p:nvPr/>
        </p:nvSpPr>
        <p:spPr>
          <a:xfrm>
            <a:off x="1462646" y="2418817"/>
            <a:ext cx="562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000000"/>
                </a:solidFill>
                <a:latin typeface="Nunito"/>
                <a:ea typeface="Nunito"/>
                <a:cs typeface="Nunito"/>
                <a:sym typeface="Nunito"/>
              </a:rPr>
              <a:t>Public</a:t>
            </a:r>
            <a:endParaRPr sz="1200">
              <a:latin typeface="Nunito"/>
              <a:ea typeface="Nunito"/>
              <a:cs typeface="Nunito"/>
              <a:sym typeface="Nunito"/>
            </a:endParaRPr>
          </a:p>
        </p:txBody>
      </p:sp>
      <p:sp>
        <p:nvSpPr>
          <p:cNvPr id="560" name="Google Shape;560;p79"/>
          <p:cNvSpPr txBox="1"/>
          <p:nvPr/>
        </p:nvSpPr>
        <p:spPr>
          <a:xfrm>
            <a:off x="2691874" y="4373748"/>
            <a:ext cx="11010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Peer Review</a:t>
            </a:r>
            <a:endParaRPr sz="1200">
              <a:latin typeface="Nunito"/>
              <a:ea typeface="Nunito"/>
              <a:cs typeface="Nunito"/>
              <a:sym typeface="Nunito"/>
            </a:endParaRPr>
          </a:p>
        </p:txBody>
      </p:sp>
      <p:cxnSp>
        <p:nvCxnSpPr>
          <p:cNvPr id="561" name="Google Shape;561;p79"/>
          <p:cNvCxnSpPr/>
          <p:nvPr/>
        </p:nvCxnSpPr>
        <p:spPr>
          <a:xfrm>
            <a:off x="993393" y="3543616"/>
            <a:ext cx="836400" cy="0"/>
          </a:xfrm>
          <a:prstGeom prst="straightConnector1">
            <a:avLst/>
          </a:prstGeom>
          <a:noFill/>
          <a:ln cap="flat" cmpd="sng" w="38100">
            <a:solidFill>
              <a:srgbClr val="B7B7B7"/>
            </a:solidFill>
            <a:prstDash val="solid"/>
            <a:miter lim="800000"/>
            <a:headEnd len="sm" w="sm" type="none"/>
            <a:tailEnd len="med" w="med" type="triangle"/>
          </a:ln>
        </p:spPr>
      </p:cxnSp>
      <p:sp>
        <p:nvSpPr>
          <p:cNvPr id="562" name="Google Shape;562;p79"/>
          <p:cNvSpPr txBox="1"/>
          <p:nvPr/>
        </p:nvSpPr>
        <p:spPr>
          <a:xfrm>
            <a:off x="1010963" y="3217855"/>
            <a:ext cx="6363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FFFFFF"/>
                </a:solidFill>
                <a:latin typeface="Nunito"/>
                <a:ea typeface="Nunito"/>
                <a:cs typeface="Nunito"/>
                <a:sym typeface="Nunito"/>
              </a:rPr>
              <a:t>Submit</a:t>
            </a:r>
            <a:endParaRPr sz="1200">
              <a:latin typeface="Nunito"/>
              <a:ea typeface="Nunito"/>
              <a:cs typeface="Nunito"/>
              <a:sym typeface="Nunito"/>
            </a:endParaRPr>
          </a:p>
        </p:txBody>
      </p:sp>
      <p:sp>
        <p:nvSpPr>
          <p:cNvPr id="563" name="Google Shape;563;p79"/>
          <p:cNvSpPr txBox="1"/>
          <p:nvPr/>
        </p:nvSpPr>
        <p:spPr>
          <a:xfrm>
            <a:off x="4792471" y="4379606"/>
            <a:ext cx="8121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200">
                <a:solidFill>
                  <a:srgbClr val="FFFFFF"/>
                </a:solidFill>
                <a:latin typeface="Nunito"/>
                <a:ea typeface="Nunito"/>
                <a:cs typeface="Nunito"/>
                <a:sym typeface="Nunito"/>
              </a:rPr>
              <a:t>Revise</a:t>
            </a:r>
            <a:endParaRPr sz="1200">
              <a:latin typeface="Nunito"/>
              <a:ea typeface="Nunito"/>
              <a:cs typeface="Nunito"/>
              <a:sym typeface="Nunito"/>
            </a:endParaRPr>
          </a:p>
        </p:txBody>
      </p:sp>
      <p:cxnSp>
        <p:nvCxnSpPr>
          <p:cNvPr id="564" name="Google Shape;564;p79"/>
          <p:cNvCxnSpPr/>
          <p:nvPr/>
        </p:nvCxnSpPr>
        <p:spPr>
          <a:xfrm>
            <a:off x="3666179" y="3543616"/>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565" name="Google Shape;565;p79"/>
          <p:cNvCxnSpPr/>
          <p:nvPr/>
        </p:nvCxnSpPr>
        <p:spPr>
          <a:xfrm>
            <a:off x="6071185" y="3494854"/>
            <a:ext cx="712800" cy="0"/>
          </a:xfrm>
          <a:prstGeom prst="straightConnector1">
            <a:avLst/>
          </a:prstGeom>
          <a:noFill/>
          <a:ln cap="flat" cmpd="sng" w="38100">
            <a:solidFill>
              <a:srgbClr val="B7B7B7"/>
            </a:solidFill>
            <a:prstDash val="solid"/>
            <a:miter lim="800000"/>
            <a:headEnd len="sm" w="sm" type="none"/>
            <a:tailEnd len="med" w="med" type="triangle"/>
          </a:ln>
        </p:spPr>
      </p:cxnSp>
      <p:cxnSp>
        <p:nvCxnSpPr>
          <p:cNvPr id="566" name="Google Shape;566;p79"/>
          <p:cNvCxnSpPr/>
          <p:nvPr/>
        </p:nvCxnSpPr>
        <p:spPr>
          <a:xfrm flipH="1">
            <a:off x="6877451" y="3786350"/>
            <a:ext cx="1709700" cy="13500"/>
          </a:xfrm>
          <a:prstGeom prst="bentConnector5">
            <a:avLst>
              <a:gd fmla="val -1289" name="adj1"/>
              <a:gd fmla="val 6526056" name="adj2"/>
              <a:gd fmla="val 115985" name="adj3"/>
            </a:avLst>
          </a:prstGeom>
          <a:noFill/>
          <a:ln cap="flat" cmpd="sng" w="38100">
            <a:solidFill>
              <a:srgbClr val="B7B7B7"/>
            </a:solidFill>
            <a:prstDash val="solid"/>
            <a:miter lim="800000"/>
            <a:headEnd len="sm" w="sm" type="none"/>
            <a:tailEnd len="med" w="med" type="triangle"/>
          </a:ln>
        </p:spPr>
      </p:cxnSp>
      <p:cxnSp>
        <p:nvCxnSpPr>
          <p:cNvPr id="567" name="Google Shape;567;p79"/>
          <p:cNvCxnSpPr>
            <a:endCxn id="547" idx="3"/>
          </p:cNvCxnSpPr>
          <p:nvPr/>
        </p:nvCxnSpPr>
        <p:spPr>
          <a:xfrm flipH="1" rot="5400000">
            <a:off x="7222657" y="2405520"/>
            <a:ext cx="1828800" cy="944100"/>
          </a:xfrm>
          <a:prstGeom prst="bentConnector2">
            <a:avLst/>
          </a:prstGeom>
          <a:noFill/>
          <a:ln cap="flat" cmpd="sng" w="38100">
            <a:solidFill>
              <a:srgbClr val="B7B7B7"/>
            </a:solidFill>
            <a:prstDash val="solid"/>
            <a:miter lim="800000"/>
            <a:headEnd len="sm" w="sm" type="none"/>
            <a:tailEnd len="med" w="med" type="triangle"/>
          </a:ln>
        </p:spPr>
      </p:cxnSp>
      <p:sp>
        <p:nvSpPr>
          <p:cNvPr id="568" name="Google Shape;568;p79"/>
          <p:cNvSpPr txBox="1"/>
          <p:nvPr/>
        </p:nvSpPr>
        <p:spPr>
          <a:xfrm>
            <a:off x="112519" y="4234325"/>
            <a:ext cx="9408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FFFFFF"/>
                </a:solidFill>
                <a:latin typeface="Nunito"/>
                <a:ea typeface="Nunito"/>
                <a:cs typeface="Nunito"/>
                <a:sym typeface="Nunito"/>
              </a:rPr>
              <a:t>Manuscript</a:t>
            </a:r>
            <a:endParaRPr sz="1200">
              <a:latin typeface="Nunito"/>
              <a:ea typeface="Nunito"/>
              <a:cs typeface="Nunito"/>
              <a:sym typeface="Nunito"/>
            </a:endParaRPr>
          </a:p>
        </p:txBody>
      </p:sp>
      <p:sp>
        <p:nvSpPr>
          <p:cNvPr id="569" name="Google Shape;569;p79"/>
          <p:cNvSpPr txBox="1"/>
          <p:nvPr/>
        </p:nvSpPr>
        <p:spPr>
          <a:xfrm>
            <a:off x="6607022" y="984984"/>
            <a:ext cx="1189200" cy="4848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200">
                <a:solidFill>
                  <a:srgbClr val="000000"/>
                </a:solidFill>
                <a:latin typeface="IBM Plex Sans"/>
                <a:ea typeface="IBM Plex Sans"/>
                <a:cs typeface="IBM Plex Sans"/>
                <a:sym typeface="IBM Plex Sans"/>
              </a:rPr>
              <a:t>Peer reviewed paper</a:t>
            </a:r>
            <a:endParaRPr sz="1200">
              <a:latin typeface="IBM Plex Sans"/>
              <a:ea typeface="IBM Plex Sans"/>
              <a:cs typeface="IBM Plex Sans"/>
              <a:sym typeface="IBM Plex Sans"/>
            </a:endParaRPr>
          </a:p>
        </p:txBody>
      </p:sp>
      <p:sp>
        <p:nvSpPr>
          <p:cNvPr id="570" name="Google Shape;570;p79"/>
          <p:cNvSpPr txBox="1"/>
          <p:nvPr/>
        </p:nvSpPr>
        <p:spPr>
          <a:xfrm>
            <a:off x="7750098" y="2139889"/>
            <a:ext cx="926700" cy="4845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444444"/>
                </a:solidFill>
                <a:latin typeface="IBM Plex Sans"/>
                <a:ea typeface="IBM Plex Sans"/>
                <a:cs typeface="IBM Plex Sans"/>
                <a:sym typeface="IBM Plex Sans"/>
              </a:rPr>
              <a:t>Months to years</a:t>
            </a:r>
            <a:endParaRPr sz="1200">
              <a:solidFill>
                <a:srgbClr val="444444"/>
              </a:solidFill>
              <a:latin typeface="IBM Plex Sans"/>
              <a:ea typeface="IBM Plex Sans"/>
              <a:cs typeface="IBM Plex Sans"/>
              <a:sym typeface="IBM Plex Sans"/>
            </a:endParaRPr>
          </a:p>
        </p:txBody>
      </p:sp>
      <p:pic>
        <p:nvPicPr>
          <p:cNvPr descr="Heavy Multiplication X Emoji" id="571" name="Google Shape;571;p79"/>
          <p:cNvPicPr preferRelativeResize="0"/>
          <p:nvPr/>
        </p:nvPicPr>
        <p:blipFill rotWithShape="1">
          <a:blip r:embed="rId10">
            <a:alphaModFix/>
          </a:blip>
          <a:srcRect b="0" l="0" r="0" t="0"/>
          <a:stretch/>
        </p:blipFill>
        <p:spPr>
          <a:xfrm>
            <a:off x="2988713" y="3089105"/>
            <a:ext cx="341571" cy="341571"/>
          </a:xfrm>
          <a:prstGeom prst="rect">
            <a:avLst/>
          </a:prstGeom>
          <a:noFill/>
          <a:ln>
            <a:noFill/>
          </a:ln>
        </p:spPr>
      </p:pic>
      <p:pic>
        <p:nvPicPr>
          <p:cNvPr descr="Heavy Multiplication X Emoji" id="572" name="Google Shape;572;p79"/>
          <p:cNvPicPr preferRelativeResize="0"/>
          <p:nvPr/>
        </p:nvPicPr>
        <p:blipFill rotWithShape="1">
          <a:blip r:embed="rId10">
            <a:alphaModFix/>
          </a:blip>
          <a:srcRect b="0" l="0" r="0" t="0"/>
          <a:stretch/>
        </p:blipFill>
        <p:spPr>
          <a:xfrm>
            <a:off x="2988713" y="3528773"/>
            <a:ext cx="341571" cy="341571"/>
          </a:xfrm>
          <a:prstGeom prst="rect">
            <a:avLst/>
          </a:prstGeom>
          <a:noFill/>
          <a:ln>
            <a:noFill/>
          </a:ln>
        </p:spPr>
      </p:pic>
      <p:pic>
        <p:nvPicPr>
          <p:cNvPr descr="Heavy Multiplication X Emoji" id="573" name="Google Shape;573;p79"/>
          <p:cNvPicPr preferRelativeResize="0"/>
          <p:nvPr/>
        </p:nvPicPr>
        <p:blipFill rotWithShape="1">
          <a:blip r:embed="rId10">
            <a:alphaModFix/>
          </a:blip>
          <a:srcRect b="0" l="0" r="0" t="0"/>
          <a:stretch/>
        </p:blipFill>
        <p:spPr>
          <a:xfrm>
            <a:off x="2988713" y="3968441"/>
            <a:ext cx="341571" cy="341571"/>
          </a:xfrm>
          <a:prstGeom prst="rect">
            <a:avLst/>
          </a:prstGeom>
          <a:noFill/>
          <a:ln>
            <a:noFill/>
          </a:ln>
        </p:spPr>
      </p:pic>
      <p:pic>
        <p:nvPicPr>
          <p:cNvPr descr="Heavy Multiplication X Emoji" id="574" name="Google Shape;574;p79"/>
          <p:cNvPicPr preferRelativeResize="0"/>
          <p:nvPr/>
        </p:nvPicPr>
        <p:blipFill rotWithShape="1">
          <a:blip r:embed="rId10">
            <a:alphaModFix/>
          </a:blip>
          <a:srcRect b="0" l="0" r="0" t="0"/>
          <a:stretch/>
        </p:blipFill>
        <p:spPr>
          <a:xfrm>
            <a:off x="5427901" y="3031295"/>
            <a:ext cx="341571" cy="341571"/>
          </a:xfrm>
          <a:prstGeom prst="rect">
            <a:avLst/>
          </a:prstGeom>
          <a:noFill/>
          <a:ln>
            <a:noFill/>
          </a:ln>
        </p:spPr>
      </p:pic>
      <p:pic>
        <p:nvPicPr>
          <p:cNvPr descr="Heavy Check Mark Emoji" id="575" name="Google Shape;575;p79"/>
          <p:cNvPicPr preferRelativeResize="0"/>
          <p:nvPr/>
        </p:nvPicPr>
        <p:blipFill rotWithShape="1">
          <a:blip r:embed="rId7">
            <a:alphaModFix/>
          </a:blip>
          <a:srcRect b="0" l="0" r="0" t="0"/>
          <a:stretch/>
        </p:blipFill>
        <p:spPr>
          <a:xfrm>
            <a:off x="5427901" y="3483756"/>
            <a:ext cx="341571" cy="341571"/>
          </a:xfrm>
          <a:prstGeom prst="rect">
            <a:avLst/>
          </a:prstGeom>
          <a:noFill/>
          <a:ln>
            <a:noFill/>
          </a:ln>
        </p:spPr>
      </p:pic>
      <p:pic>
        <p:nvPicPr>
          <p:cNvPr descr="Heavy Check Mark Emoji" id="576" name="Google Shape;576;p79"/>
          <p:cNvPicPr preferRelativeResize="0"/>
          <p:nvPr/>
        </p:nvPicPr>
        <p:blipFill rotWithShape="1">
          <a:blip r:embed="rId7">
            <a:alphaModFix/>
          </a:blip>
          <a:srcRect b="0" l="0" r="0" t="0"/>
          <a:stretch/>
        </p:blipFill>
        <p:spPr>
          <a:xfrm>
            <a:off x="7829309" y="3924652"/>
            <a:ext cx="341571" cy="341571"/>
          </a:xfrm>
          <a:prstGeom prst="rect">
            <a:avLst/>
          </a:prstGeom>
          <a:noFill/>
          <a:ln>
            <a:noFill/>
          </a:ln>
        </p:spPr>
      </p:pic>
      <p:pic>
        <p:nvPicPr>
          <p:cNvPr descr="Heavy Check Mark Emoji" id="577" name="Google Shape;577;p79"/>
          <p:cNvPicPr preferRelativeResize="0"/>
          <p:nvPr/>
        </p:nvPicPr>
        <p:blipFill rotWithShape="1">
          <a:blip r:embed="rId7">
            <a:alphaModFix/>
          </a:blip>
          <a:srcRect b="0" l="0" r="0" t="0"/>
          <a:stretch/>
        </p:blipFill>
        <p:spPr>
          <a:xfrm>
            <a:off x="7829309" y="3489237"/>
            <a:ext cx="341571" cy="341571"/>
          </a:xfrm>
          <a:prstGeom prst="rect">
            <a:avLst/>
          </a:prstGeom>
          <a:noFill/>
          <a:ln>
            <a:noFill/>
          </a:ln>
        </p:spPr>
      </p:pic>
      <p:pic>
        <p:nvPicPr>
          <p:cNvPr descr="Heavy Check Mark Emoji" id="578" name="Google Shape;578;p79"/>
          <p:cNvPicPr preferRelativeResize="0"/>
          <p:nvPr/>
        </p:nvPicPr>
        <p:blipFill rotWithShape="1">
          <a:blip r:embed="rId7">
            <a:alphaModFix/>
          </a:blip>
          <a:srcRect b="0" l="0" r="0" t="0"/>
          <a:stretch/>
        </p:blipFill>
        <p:spPr>
          <a:xfrm>
            <a:off x="7829309" y="3053822"/>
            <a:ext cx="341571" cy="341571"/>
          </a:xfrm>
          <a:prstGeom prst="rect">
            <a:avLst/>
          </a:prstGeom>
          <a:noFill/>
          <a:ln>
            <a:noFill/>
          </a:ln>
        </p:spPr>
      </p:pic>
      <p:pic>
        <p:nvPicPr>
          <p:cNvPr descr="Earth Globe Europe-Africa Emoji" id="579" name="Google Shape;579;p79"/>
          <p:cNvPicPr preferRelativeResize="0"/>
          <p:nvPr/>
        </p:nvPicPr>
        <p:blipFill rotWithShape="1">
          <a:blip r:embed="rId11">
            <a:alphaModFix/>
          </a:blip>
          <a:srcRect b="0" l="0" r="0" t="0"/>
          <a:stretch/>
        </p:blipFill>
        <p:spPr>
          <a:xfrm>
            <a:off x="1387327" y="1184485"/>
            <a:ext cx="812131" cy="812131"/>
          </a:xfrm>
          <a:prstGeom prst="rect">
            <a:avLst/>
          </a:prstGeom>
          <a:noFill/>
          <a:ln>
            <a:noFill/>
          </a:ln>
        </p:spPr>
      </p:pic>
      <p:pic>
        <p:nvPicPr>
          <p:cNvPr descr="Page Facing Up Emoji" id="580" name="Google Shape;580;p79"/>
          <p:cNvPicPr preferRelativeResize="0"/>
          <p:nvPr/>
        </p:nvPicPr>
        <p:blipFill rotWithShape="1">
          <a:blip r:embed="rId3">
            <a:alphaModFix/>
          </a:blip>
          <a:srcRect b="0" l="0" r="0" t="0"/>
          <a:stretch/>
        </p:blipFill>
        <p:spPr>
          <a:xfrm>
            <a:off x="1846737" y="1464082"/>
            <a:ext cx="926788" cy="926788"/>
          </a:xfrm>
          <a:prstGeom prst="rect">
            <a:avLst/>
          </a:prstGeom>
          <a:noFill/>
          <a:ln>
            <a:noFill/>
          </a:ln>
        </p:spPr>
      </p:pic>
      <p:cxnSp>
        <p:nvCxnSpPr>
          <p:cNvPr id="581" name="Google Shape;581;p79"/>
          <p:cNvCxnSpPr/>
          <p:nvPr/>
        </p:nvCxnSpPr>
        <p:spPr>
          <a:xfrm rot="-5400000">
            <a:off x="108259" y="2034866"/>
            <a:ext cx="1585800" cy="694800"/>
          </a:xfrm>
          <a:prstGeom prst="bentConnector3">
            <a:avLst>
              <a:gd fmla="val 99901" name="adj1"/>
            </a:avLst>
          </a:prstGeom>
          <a:noFill/>
          <a:ln cap="flat" cmpd="sng" w="38100">
            <a:solidFill>
              <a:srgbClr val="B7B7B7"/>
            </a:solidFill>
            <a:prstDash val="solid"/>
            <a:miter lim="800000"/>
            <a:headEnd len="sm" w="sm" type="none"/>
            <a:tailEnd len="med" w="med" type="triangle"/>
          </a:ln>
        </p:spPr>
      </p:cxnSp>
      <p:sp>
        <p:nvSpPr>
          <p:cNvPr id="582" name="Google Shape;582;p79"/>
          <p:cNvSpPr txBox="1"/>
          <p:nvPr/>
        </p:nvSpPr>
        <p:spPr>
          <a:xfrm>
            <a:off x="594603" y="1714625"/>
            <a:ext cx="867900" cy="6924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i="1" lang="en" sz="1200">
                <a:solidFill>
                  <a:srgbClr val="444444"/>
                </a:solidFill>
                <a:latin typeface="IBM Plex Sans"/>
                <a:ea typeface="IBM Plex Sans"/>
                <a:cs typeface="IBM Plex Sans"/>
                <a:sym typeface="IBM Plex Sans"/>
              </a:rPr>
              <a:t>&lt;48 hrs screening process</a:t>
            </a:r>
            <a:endParaRPr sz="1200">
              <a:solidFill>
                <a:srgbClr val="444444"/>
              </a:solidFill>
              <a:latin typeface="IBM Plex Sans"/>
              <a:ea typeface="IBM Plex Sans"/>
              <a:cs typeface="IBM Plex Sans"/>
              <a:sym typeface="IBM Plex Sans"/>
            </a:endParaRPr>
          </a:p>
        </p:txBody>
      </p:sp>
      <p:sp>
        <p:nvSpPr>
          <p:cNvPr id="583" name="Google Shape;583;p79"/>
          <p:cNvSpPr txBox="1"/>
          <p:nvPr/>
        </p:nvSpPr>
        <p:spPr>
          <a:xfrm>
            <a:off x="7275327" y="4360069"/>
            <a:ext cx="8121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i="1" lang="en" sz="1200">
                <a:solidFill>
                  <a:srgbClr val="FFFFFF"/>
                </a:solidFill>
                <a:latin typeface="Nunito"/>
                <a:ea typeface="Nunito"/>
                <a:cs typeface="Nunito"/>
                <a:sym typeface="Nunito"/>
              </a:rPr>
              <a:t>Revise</a:t>
            </a:r>
            <a:endParaRPr sz="1200">
              <a:latin typeface="Nunito"/>
              <a:ea typeface="Nunito"/>
              <a:cs typeface="Nunito"/>
              <a:sym typeface="Nunito"/>
            </a:endParaRPr>
          </a:p>
        </p:txBody>
      </p:sp>
      <p:pic>
        <p:nvPicPr>
          <p:cNvPr id="584" name="Google Shape;584;p79"/>
          <p:cNvPicPr preferRelativeResize="0"/>
          <p:nvPr/>
        </p:nvPicPr>
        <p:blipFill>
          <a:blip r:embed="rId12">
            <a:alphaModFix/>
          </a:blip>
          <a:stretch>
            <a:fillRect/>
          </a:stretch>
        </p:blipFill>
        <p:spPr>
          <a:xfrm>
            <a:off x="76188" y="4905373"/>
            <a:ext cx="940250" cy="235075"/>
          </a:xfrm>
          <a:prstGeom prst="rect">
            <a:avLst/>
          </a:prstGeom>
          <a:noFill/>
          <a:ln>
            <a:noFill/>
          </a:ln>
        </p:spPr>
      </p:pic>
      <p:sp>
        <p:nvSpPr>
          <p:cNvPr id="585" name="Google Shape;585;p79"/>
          <p:cNvSpPr txBox="1"/>
          <p:nvPr>
            <p:ph type="title"/>
          </p:nvPr>
        </p:nvSpPr>
        <p:spPr>
          <a:xfrm>
            <a:off x="311700" y="1402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200"/>
              <a:t>Preprints pave the way for community feedback</a:t>
            </a:r>
            <a:endParaRPr b="1" sz="2200"/>
          </a:p>
        </p:txBody>
      </p:sp>
      <p:sp>
        <p:nvSpPr>
          <p:cNvPr id="586" name="Google Shape;586;p79"/>
          <p:cNvSpPr txBox="1"/>
          <p:nvPr/>
        </p:nvSpPr>
        <p:spPr>
          <a:xfrm>
            <a:off x="1177232" y="876298"/>
            <a:ext cx="1188900" cy="2769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1200">
                <a:solidFill>
                  <a:srgbClr val="000000"/>
                </a:solidFill>
                <a:latin typeface="IBM Plex Sans"/>
                <a:ea typeface="IBM Plex Sans"/>
                <a:cs typeface="IBM Plex Sans"/>
                <a:sym typeface="IBM Plex Sans"/>
              </a:rPr>
              <a:t>Preprint server</a:t>
            </a:r>
            <a:endParaRPr sz="1200">
              <a:latin typeface="IBM Plex Sans"/>
              <a:ea typeface="IBM Plex Sans"/>
              <a:cs typeface="IBM Plex Sans"/>
              <a:sym typeface="IBM Plex Sans"/>
            </a:endParaRPr>
          </a:p>
        </p:txBody>
      </p:sp>
      <p:cxnSp>
        <p:nvCxnSpPr>
          <p:cNvPr id="587" name="Google Shape;587;p79"/>
          <p:cNvCxnSpPr/>
          <p:nvPr/>
        </p:nvCxnSpPr>
        <p:spPr>
          <a:xfrm flipH="1">
            <a:off x="4361491" y="3800262"/>
            <a:ext cx="1709700" cy="13500"/>
          </a:xfrm>
          <a:prstGeom prst="bentConnector5">
            <a:avLst>
              <a:gd fmla="val -10023" name="adj1"/>
              <a:gd fmla="val 6526383" name="adj2"/>
              <a:gd fmla="val 115990" name="adj3"/>
            </a:avLst>
          </a:prstGeom>
          <a:noFill/>
          <a:ln cap="flat" cmpd="sng" w="38100">
            <a:solidFill>
              <a:srgbClr val="B7B7B7"/>
            </a:solidFill>
            <a:prstDash val="solid"/>
            <a:miter lim="800000"/>
            <a:headEnd len="sm" w="sm" type="none"/>
            <a:tailEnd len="med" w="med" type="triangle"/>
          </a:ln>
        </p:spPr>
      </p:cxnSp>
      <p:sp>
        <p:nvSpPr>
          <p:cNvPr id="588" name="Google Shape;588;p79"/>
          <p:cNvSpPr txBox="1"/>
          <p:nvPr/>
        </p:nvSpPr>
        <p:spPr>
          <a:xfrm>
            <a:off x="1053325" y="4923750"/>
            <a:ext cx="3633300" cy="2076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rgbClr val="7F7F7F"/>
                </a:solidFill>
              </a:rPr>
              <a:t>Slide modified from original by Jessica Polka, ASAPbio </a:t>
            </a:r>
            <a:r>
              <a:rPr lang="en" sz="900">
                <a:solidFill>
                  <a:srgbClr val="7F7F7F"/>
                </a:solidFill>
                <a:latin typeface="Arial"/>
                <a:ea typeface="Arial"/>
                <a:cs typeface="Arial"/>
                <a:sym typeface="Arial"/>
              </a:rPr>
              <a:t>(CC BY 4.0)</a:t>
            </a:r>
            <a:endParaRPr sz="1100">
              <a:solidFill>
                <a:srgbClr val="7F7F7F"/>
              </a:solidFill>
            </a:endParaRPr>
          </a:p>
        </p:txBody>
      </p:sp>
      <p:grpSp>
        <p:nvGrpSpPr>
          <p:cNvPr id="589" name="Google Shape;589;p79"/>
          <p:cNvGrpSpPr/>
          <p:nvPr/>
        </p:nvGrpSpPr>
        <p:grpSpPr>
          <a:xfrm>
            <a:off x="2939213" y="744598"/>
            <a:ext cx="3633300" cy="1649277"/>
            <a:chOff x="2939213" y="896998"/>
            <a:chExt cx="3633300" cy="1649277"/>
          </a:xfrm>
        </p:grpSpPr>
        <p:pic>
          <p:nvPicPr>
            <p:cNvPr descr="Speech Balloon Emoji" id="590" name="Google Shape;590;p79"/>
            <p:cNvPicPr preferRelativeResize="0"/>
            <p:nvPr/>
          </p:nvPicPr>
          <p:blipFill rotWithShape="1">
            <a:blip r:embed="rId13">
              <a:alphaModFix/>
            </a:blip>
            <a:srcRect b="0" l="0" r="0" t="0"/>
            <a:stretch/>
          </p:blipFill>
          <p:spPr>
            <a:xfrm>
              <a:off x="4176004" y="1235975"/>
              <a:ext cx="870081" cy="870081"/>
            </a:xfrm>
            <a:prstGeom prst="rect">
              <a:avLst/>
            </a:prstGeom>
            <a:noFill/>
            <a:ln>
              <a:noFill/>
            </a:ln>
          </p:spPr>
        </p:pic>
        <p:sp>
          <p:nvSpPr>
            <p:cNvPr id="591" name="Google Shape;591;p79"/>
            <p:cNvSpPr txBox="1"/>
            <p:nvPr/>
          </p:nvSpPr>
          <p:spPr>
            <a:xfrm>
              <a:off x="2939213" y="2269375"/>
              <a:ext cx="3633300" cy="27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1500">
                  <a:solidFill>
                    <a:srgbClr val="E4002C"/>
                  </a:solidFill>
                  <a:latin typeface="IBM Plex Sans"/>
                  <a:ea typeface="IBM Plex Sans"/>
                  <a:cs typeface="IBM Plex Sans"/>
                  <a:sym typeface="IBM Plex Sans"/>
                </a:rPr>
                <a:t>Constructive community feedback, ideas, discussion</a:t>
              </a:r>
              <a:endParaRPr b="1" sz="1500">
                <a:solidFill>
                  <a:srgbClr val="E4002C"/>
                </a:solidFill>
                <a:latin typeface="IBM Plex Sans"/>
                <a:ea typeface="IBM Plex Sans"/>
                <a:cs typeface="IBM Plex Sans"/>
                <a:sym typeface="IBM Plex Sans"/>
              </a:endParaRPr>
            </a:p>
          </p:txBody>
        </p:sp>
        <p:pic>
          <p:nvPicPr>
            <p:cNvPr id="592" name="Google Shape;592;p79"/>
            <p:cNvPicPr preferRelativeResize="0"/>
            <p:nvPr/>
          </p:nvPicPr>
          <p:blipFill>
            <a:blip r:embed="rId14">
              <a:alphaModFix/>
            </a:blip>
            <a:stretch>
              <a:fillRect/>
            </a:stretch>
          </p:blipFill>
          <p:spPr>
            <a:xfrm>
              <a:off x="3433400" y="1049603"/>
              <a:ext cx="812100" cy="243631"/>
            </a:xfrm>
            <a:prstGeom prst="rect">
              <a:avLst/>
            </a:prstGeom>
            <a:noFill/>
            <a:ln>
              <a:noFill/>
            </a:ln>
          </p:spPr>
        </p:pic>
        <p:pic>
          <p:nvPicPr>
            <p:cNvPr id="593" name="Google Shape;593;p79"/>
            <p:cNvPicPr preferRelativeResize="0"/>
            <p:nvPr/>
          </p:nvPicPr>
          <p:blipFill>
            <a:blip r:embed="rId15">
              <a:alphaModFix/>
            </a:blip>
            <a:stretch>
              <a:fillRect/>
            </a:stretch>
          </p:blipFill>
          <p:spPr>
            <a:xfrm>
              <a:off x="5030413" y="896998"/>
              <a:ext cx="944101" cy="548842"/>
            </a:xfrm>
            <a:prstGeom prst="rect">
              <a:avLst/>
            </a:prstGeom>
            <a:noFill/>
            <a:ln>
              <a:noFill/>
            </a:ln>
          </p:spPr>
        </p:pic>
        <p:pic>
          <p:nvPicPr>
            <p:cNvPr id="594" name="Google Shape;594;p79"/>
            <p:cNvPicPr preferRelativeResize="0"/>
            <p:nvPr/>
          </p:nvPicPr>
          <p:blipFill>
            <a:blip r:embed="rId16">
              <a:alphaModFix/>
            </a:blip>
            <a:stretch>
              <a:fillRect/>
            </a:stretch>
          </p:blipFill>
          <p:spPr>
            <a:xfrm>
              <a:off x="3371700" y="1553525"/>
              <a:ext cx="778200" cy="580012"/>
            </a:xfrm>
            <a:prstGeom prst="rect">
              <a:avLst/>
            </a:prstGeom>
            <a:noFill/>
            <a:ln>
              <a:noFill/>
            </a:ln>
          </p:spPr>
        </p:pic>
        <p:pic>
          <p:nvPicPr>
            <p:cNvPr id="595" name="Google Shape;595;p79"/>
            <p:cNvPicPr preferRelativeResize="0"/>
            <p:nvPr/>
          </p:nvPicPr>
          <p:blipFill rotWithShape="1">
            <a:blip r:embed="rId17">
              <a:alphaModFix/>
            </a:blip>
            <a:srcRect b="29148" l="0" r="0" t="33274"/>
            <a:stretch/>
          </p:blipFill>
          <p:spPr>
            <a:xfrm>
              <a:off x="5036150" y="1722625"/>
              <a:ext cx="870075" cy="326946"/>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89"/>
                                        </p:tgtEl>
                                        <p:attrNameLst>
                                          <p:attrName>style.visibility</p:attrName>
                                        </p:attrNameLst>
                                      </p:cBhvr>
                                      <p:to>
                                        <p:strVal val="visible"/>
                                      </p:to>
                                    </p:set>
                                    <p:animEffect filter="fade" transition="in">
                                      <p:cBhvr>
                                        <p:cTn dur="1000"/>
                                        <p:tgtEl>
                                          <p:spTgt spid="5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9" name="Shape 599"/>
        <p:cNvGrpSpPr/>
        <p:nvPr/>
      </p:nvGrpSpPr>
      <p:grpSpPr>
        <a:xfrm>
          <a:off x="0" y="0"/>
          <a:ext cx="0" cy="0"/>
          <a:chOff x="0" y="0"/>
          <a:chExt cx="0" cy="0"/>
        </a:xfrm>
      </p:grpSpPr>
      <p:sp>
        <p:nvSpPr>
          <p:cNvPr id="600" name="Google Shape;600;p80"/>
          <p:cNvSpPr txBox="1"/>
          <p:nvPr>
            <p:ph idx="4294967295"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220"/>
              <a:t>Preprint review adoption is also growing</a:t>
            </a:r>
            <a:endParaRPr b="1" sz="2220"/>
          </a:p>
        </p:txBody>
      </p:sp>
      <p:pic>
        <p:nvPicPr>
          <p:cNvPr id="601" name="Google Shape;601;p80" title="Screenshot 2025-08-13 at 2.38.10 PM.png"/>
          <p:cNvPicPr preferRelativeResize="0"/>
          <p:nvPr/>
        </p:nvPicPr>
        <p:blipFill rotWithShape="1">
          <a:blip r:embed="rId3">
            <a:alphaModFix/>
          </a:blip>
          <a:srcRect b="0" l="0" r="0" t="9698"/>
          <a:stretch/>
        </p:blipFill>
        <p:spPr>
          <a:xfrm>
            <a:off x="651375" y="942875"/>
            <a:ext cx="7841249" cy="3979401"/>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5" name="Shape 605"/>
        <p:cNvGrpSpPr/>
        <p:nvPr/>
      </p:nvGrpSpPr>
      <p:grpSpPr>
        <a:xfrm>
          <a:off x="0" y="0"/>
          <a:ext cx="0" cy="0"/>
          <a:chOff x="0" y="0"/>
          <a:chExt cx="0" cy="0"/>
        </a:xfrm>
      </p:grpSpPr>
      <p:sp>
        <p:nvSpPr>
          <p:cNvPr id="606" name="Google Shape;606;p81"/>
          <p:cNvSpPr txBox="1"/>
          <p:nvPr>
            <p:ph type="title"/>
          </p:nvPr>
        </p:nvSpPr>
        <p:spPr>
          <a:xfrm>
            <a:off x="311700" y="1098100"/>
            <a:ext cx="85206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0" lang="en">
                <a:solidFill>
                  <a:srgbClr val="7F7F7F"/>
                </a:solidFill>
              </a:rPr>
              <a:t>Who has </a:t>
            </a:r>
            <a:r>
              <a:rPr lang="en">
                <a:solidFill>
                  <a:srgbClr val="7F7F7F"/>
                </a:solidFill>
              </a:rPr>
              <a:t>read</a:t>
            </a:r>
            <a:r>
              <a:rPr b="0" lang="en">
                <a:solidFill>
                  <a:srgbClr val="7F7F7F"/>
                </a:solidFill>
              </a:rPr>
              <a:t> a preprint? 🖐️</a:t>
            </a:r>
            <a:endParaRPr b="0">
              <a:solidFill>
                <a:srgbClr val="7F7F7F"/>
              </a:solidFill>
            </a:endParaRPr>
          </a:p>
        </p:txBody>
      </p:sp>
      <p:sp>
        <p:nvSpPr>
          <p:cNvPr id="607" name="Google Shape;607;p81"/>
          <p:cNvSpPr txBox="1"/>
          <p:nvPr>
            <p:ph type="title"/>
          </p:nvPr>
        </p:nvSpPr>
        <p:spPr>
          <a:xfrm>
            <a:off x="311700" y="2146063"/>
            <a:ext cx="85206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0" lang="en">
                <a:solidFill>
                  <a:srgbClr val="7F7F7F"/>
                </a:solidFill>
              </a:rPr>
              <a:t>Who has </a:t>
            </a:r>
            <a:r>
              <a:rPr lang="en">
                <a:solidFill>
                  <a:srgbClr val="7F7F7F"/>
                </a:solidFill>
              </a:rPr>
              <a:t>published</a:t>
            </a:r>
            <a:r>
              <a:rPr b="0" lang="en">
                <a:solidFill>
                  <a:srgbClr val="7F7F7F"/>
                </a:solidFill>
              </a:rPr>
              <a:t> a preprint? 🖐️</a:t>
            </a:r>
            <a:endParaRPr b="0">
              <a:solidFill>
                <a:srgbClr val="7F7F7F"/>
              </a:solidFill>
            </a:endParaRPr>
          </a:p>
        </p:txBody>
      </p:sp>
      <p:sp>
        <p:nvSpPr>
          <p:cNvPr id="608" name="Google Shape;608;p81"/>
          <p:cNvSpPr txBox="1"/>
          <p:nvPr>
            <p:ph type="title"/>
          </p:nvPr>
        </p:nvSpPr>
        <p:spPr>
          <a:xfrm>
            <a:off x="311700" y="3194025"/>
            <a:ext cx="8520600" cy="5727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0" lang="en"/>
              <a:t>Who has </a:t>
            </a:r>
            <a:r>
              <a:rPr lang="en"/>
              <a:t>reviewed/commented on</a:t>
            </a:r>
            <a:r>
              <a:rPr b="0" lang="en"/>
              <a:t> a preprint? 🖐️</a:t>
            </a:r>
            <a:endParaRPr b="0"/>
          </a:p>
        </p:txBody>
      </p:sp>
      <p:pic>
        <p:nvPicPr>
          <p:cNvPr id="609" name="Google Shape;609;p81" title="mentimeter_qr_code.png"/>
          <p:cNvPicPr preferRelativeResize="0"/>
          <p:nvPr/>
        </p:nvPicPr>
        <p:blipFill>
          <a:blip r:embed="rId3">
            <a:alphaModFix/>
          </a:blip>
          <a:stretch>
            <a:fillRect/>
          </a:stretch>
        </p:blipFill>
        <p:spPr>
          <a:xfrm>
            <a:off x="7364250" y="202773"/>
            <a:ext cx="1468050" cy="146802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613" name="Shape 613"/>
        <p:cNvGrpSpPr/>
        <p:nvPr/>
      </p:nvGrpSpPr>
      <p:grpSpPr>
        <a:xfrm>
          <a:off x="0" y="0"/>
          <a:ext cx="0" cy="0"/>
          <a:chOff x="0" y="0"/>
          <a:chExt cx="0" cy="0"/>
        </a:xfrm>
      </p:grpSpPr>
      <p:sp>
        <p:nvSpPr>
          <p:cNvPr id="614" name="Google Shape;614;p8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Preprint peer review platforms</a:t>
            </a:r>
            <a:endParaRPr/>
          </a:p>
        </p:txBody>
      </p:sp>
      <p:sp>
        <p:nvSpPr>
          <p:cNvPr id="615" name="Google Shape;615;p82"/>
          <p:cNvSpPr txBox="1"/>
          <p:nvPr/>
        </p:nvSpPr>
        <p:spPr>
          <a:xfrm>
            <a:off x="1328400" y="2361313"/>
            <a:ext cx="1033500" cy="52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Roboto"/>
                <a:ea typeface="Roboto"/>
                <a:cs typeface="Roboto"/>
                <a:sym typeface="Roboto"/>
              </a:rPr>
              <a:t>Social media posts</a:t>
            </a:r>
            <a:endParaRPr b="0" i="0" sz="1100" u="none" cap="none" strike="noStrike">
              <a:solidFill>
                <a:srgbClr val="000000"/>
              </a:solidFill>
              <a:latin typeface="Roboto"/>
              <a:ea typeface="Roboto"/>
              <a:cs typeface="Roboto"/>
              <a:sym typeface="Roboto"/>
            </a:endParaRPr>
          </a:p>
        </p:txBody>
      </p:sp>
      <p:sp>
        <p:nvSpPr>
          <p:cNvPr id="616" name="Google Shape;616;p82"/>
          <p:cNvSpPr/>
          <p:nvPr/>
        </p:nvSpPr>
        <p:spPr>
          <a:xfrm>
            <a:off x="5432987" y="2109162"/>
            <a:ext cx="1113600" cy="366300"/>
          </a:xfrm>
          <a:prstGeom prst="rect">
            <a:avLst/>
          </a:prstGeom>
          <a:solidFill>
            <a:srgbClr val="000000"/>
          </a:solidFill>
          <a:ln cap="flat" cmpd="sng" w="9525">
            <a:solidFill>
              <a:srgbClr val="44546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617" name="Google Shape;617;p82"/>
          <p:cNvPicPr preferRelativeResize="0"/>
          <p:nvPr/>
        </p:nvPicPr>
        <p:blipFill rotWithShape="1">
          <a:blip r:embed="rId3">
            <a:alphaModFix/>
          </a:blip>
          <a:srcRect b="0" l="0" r="0" t="0"/>
          <a:stretch/>
        </p:blipFill>
        <p:spPr>
          <a:xfrm>
            <a:off x="1877550" y="1703031"/>
            <a:ext cx="1250871" cy="883929"/>
          </a:xfrm>
          <a:prstGeom prst="rect">
            <a:avLst/>
          </a:prstGeom>
          <a:noFill/>
          <a:ln>
            <a:noFill/>
          </a:ln>
        </p:spPr>
      </p:pic>
      <p:pic>
        <p:nvPicPr>
          <p:cNvPr id="618" name="Google Shape;618;p82"/>
          <p:cNvPicPr preferRelativeResize="0"/>
          <p:nvPr/>
        </p:nvPicPr>
        <p:blipFill rotWithShape="1">
          <a:blip r:embed="rId4">
            <a:alphaModFix/>
          </a:blip>
          <a:srcRect b="0" l="0" r="0" t="0"/>
          <a:stretch/>
        </p:blipFill>
        <p:spPr>
          <a:xfrm>
            <a:off x="5473024" y="2133535"/>
            <a:ext cx="1033501" cy="317567"/>
          </a:xfrm>
          <a:prstGeom prst="rect">
            <a:avLst/>
          </a:prstGeom>
          <a:noFill/>
          <a:ln>
            <a:noFill/>
          </a:ln>
        </p:spPr>
      </p:pic>
      <p:pic>
        <p:nvPicPr>
          <p:cNvPr id="619" name="Google Shape;619;p82"/>
          <p:cNvPicPr preferRelativeResize="0"/>
          <p:nvPr/>
        </p:nvPicPr>
        <p:blipFill rotWithShape="1">
          <a:blip r:embed="rId5">
            <a:alphaModFix/>
          </a:blip>
          <a:srcRect b="0" l="0" r="0" t="0"/>
          <a:stretch/>
        </p:blipFill>
        <p:spPr>
          <a:xfrm>
            <a:off x="2790735" y="2506375"/>
            <a:ext cx="872343" cy="249641"/>
          </a:xfrm>
          <a:prstGeom prst="rect">
            <a:avLst/>
          </a:prstGeom>
          <a:noFill/>
          <a:ln>
            <a:noFill/>
          </a:ln>
        </p:spPr>
      </p:pic>
      <p:pic>
        <p:nvPicPr>
          <p:cNvPr id="620" name="Google Shape;620;p82"/>
          <p:cNvPicPr preferRelativeResize="0"/>
          <p:nvPr/>
        </p:nvPicPr>
        <p:blipFill rotWithShape="1">
          <a:blip r:embed="rId6">
            <a:alphaModFix/>
          </a:blip>
          <a:srcRect b="0" l="0" r="0" t="0"/>
          <a:stretch/>
        </p:blipFill>
        <p:spPr>
          <a:xfrm>
            <a:off x="2510429" y="1546515"/>
            <a:ext cx="1152650" cy="317567"/>
          </a:xfrm>
          <a:prstGeom prst="rect">
            <a:avLst/>
          </a:prstGeom>
          <a:noFill/>
          <a:ln>
            <a:noFill/>
          </a:ln>
        </p:spPr>
      </p:pic>
      <p:pic>
        <p:nvPicPr>
          <p:cNvPr id="621" name="Google Shape;621;p82"/>
          <p:cNvPicPr preferRelativeResize="0"/>
          <p:nvPr/>
        </p:nvPicPr>
        <p:blipFill rotWithShape="1">
          <a:blip r:embed="rId7">
            <a:alphaModFix/>
          </a:blip>
          <a:srcRect b="0" l="0" r="0" t="0"/>
          <a:stretch/>
        </p:blipFill>
        <p:spPr>
          <a:xfrm>
            <a:off x="1579295" y="1561751"/>
            <a:ext cx="702361" cy="258849"/>
          </a:xfrm>
          <a:prstGeom prst="rect">
            <a:avLst/>
          </a:prstGeom>
          <a:noFill/>
          <a:ln>
            <a:noFill/>
          </a:ln>
        </p:spPr>
      </p:pic>
      <p:pic>
        <p:nvPicPr>
          <p:cNvPr id="622" name="Google Shape;622;p82"/>
          <p:cNvPicPr preferRelativeResize="0"/>
          <p:nvPr/>
        </p:nvPicPr>
        <p:blipFill rotWithShape="1">
          <a:blip r:embed="rId8">
            <a:alphaModFix/>
          </a:blip>
          <a:srcRect b="0" l="0" r="0" t="0"/>
          <a:stretch/>
        </p:blipFill>
        <p:spPr>
          <a:xfrm>
            <a:off x="3842876" y="2636364"/>
            <a:ext cx="1113325" cy="262196"/>
          </a:xfrm>
          <a:prstGeom prst="rect">
            <a:avLst/>
          </a:prstGeom>
          <a:noFill/>
          <a:ln>
            <a:noFill/>
          </a:ln>
        </p:spPr>
      </p:pic>
      <p:pic>
        <p:nvPicPr>
          <p:cNvPr id="623" name="Google Shape;623;p82"/>
          <p:cNvPicPr preferRelativeResize="0"/>
          <p:nvPr/>
        </p:nvPicPr>
        <p:blipFill rotWithShape="1">
          <a:blip r:embed="rId9">
            <a:alphaModFix/>
          </a:blip>
          <a:srcRect b="26122" l="0" r="0" t="24711"/>
          <a:stretch/>
        </p:blipFill>
        <p:spPr>
          <a:xfrm>
            <a:off x="7127685" y="1918874"/>
            <a:ext cx="744979" cy="366262"/>
          </a:xfrm>
          <a:prstGeom prst="rect">
            <a:avLst/>
          </a:prstGeom>
          <a:noFill/>
          <a:ln>
            <a:noFill/>
          </a:ln>
        </p:spPr>
      </p:pic>
      <p:sp>
        <p:nvSpPr>
          <p:cNvPr id="624" name="Google Shape;624;p82"/>
          <p:cNvSpPr txBox="1"/>
          <p:nvPr/>
        </p:nvSpPr>
        <p:spPr>
          <a:xfrm>
            <a:off x="1268710" y="2924575"/>
            <a:ext cx="1152900" cy="5541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 sz="1200" u="none" cap="none" strike="noStrike">
                <a:solidFill>
                  <a:srgbClr val="000000"/>
                </a:solidFill>
                <a:latin typeface="IBM Plex Sans"/>
                <a:ea typeface="IBM Plex Sans"/>
                <a:cs typeface="IBM Plex Sans"/>
                <a:sym typeface="IBM Plex Sans"/>
              </a:rPr>
              <a:t>Minimalist or freeform</a:t>
            </a:r>
            <a:endParaRPr i="1" sz="1200" u="none" cap="none" strike="noStrike">
              <a:solidFill>
                <a:srgbClr val="000000"/>
              </a:solidFill>
              <a:latin typeface="IBM Plex Sans"/>
              <a:ea typeface="IBM Plex Sans"/>
              <a:cs typeface="IBM Plex Sans"/>
              <a:sym typeface="IBM Plex Sans"/>
            </a:endParaRPr>
          </a:p>
        </p:txBody>
      </p:sp>
      <p:sp>
        <p:nvSpPr>
          <p:cNvPr id="625" name="Google Shape;625;p82"/>
          <p:cNvSpPr txBox="1"/>
          <p:nvPr/>
        </p:nvSpPr>
        <p:spPr>
          <a:xfrm>
            <a:off x="7543427" y="2987575"/>
            <a:ext cx="10335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i="1" lang="en" sz="1200" u="none" cap="none" strike="noStrike">
                <a:solidFill>
                  <a:srgbClr val="000000"/>
                </a:solidFill>
                <a:latin typeface="IBM Plex Sans"/>
                <a:ea typeface="IBM Plex Sans"/>
                <a:cs typeface="IBM Plex Sans"/>
                <a:sym typeface="IBM Plex Sans"/>
              </a:rPr>
              <a:t>Journal-like</a:t>
            </a:r>
            <a:endParaRPr i="1" sz="1200" u="none" cap="none" strike="noStrike">
              <a:solidFill>
                <a:srgbClr val="000000"/>
              </a:solidFill>
              <a:latin typeface="IBM Plex Sans"/>
              <a:ea typeface="IBM Plex Sans"/>
              <a:cs typeface="IBM Plex Sans"/>
              <a:sym typeface="IBM Plex Sans"/>
            </a:endParaRPr>
          </a:p>
        </p:txBody>
      </p:sp>
      <p:cxnSp>
        <p:nvCxnSpPr>
          <p:cNvPr id="626" name="Google Shape;626;p82"/>
          <p:cNvCxnSpPr/>
          <p:nvPr/>
        </p:nvCxnSpPr>
        <p:spPr>
          <a:xfrm flipH="1" rot="10800000">
            <a:off x="2586575" y="3183450"/>
            <a:ext cx="4755000" cy="9300"/>
          </a:xfrm>
          <a:prstGeom prst="straightConnector1">
            <a:avLst/>
          </a:prstGeom>
          <a:noFill/>
          <a:ln cap="flat" cmpd="sng" w="28575">
            <a:solidFill>
              <a:schemeClr val="dk1"/>
            </a:solidFill>
            <a:prstDash val="solid"/>
            <a:round/>
            <a:headEnd len="med" w="med" type="triangle"/>
            <a:tailEnd len="med" w="med" type="triangle"/>
          </a:ln>
        </p:spPr>
      </p:cxnSp>
      <p:sp>
        <p:nvSpPr>
          <p:cNvPr id="627" name="Google Shape;627;p82"/>
          <p:cNvSpPr txBox="1"/>
          <p:nvPr/>
        </p:nvSpPr>
        <p:spPr>
          <a:xfrm>
            <a:off x="4022850" y="1440150"/>
            <a:ext cx="1450200" cy="52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100"/>
              <a:buFont typeface="Arial"/>
              <a:buNone/>
            </a:pPr>
            <a:r>
              <a:rPr b="0" i="0" lang="en" sz="1100" u="none" cap="none" strike="noStrike">
                <a:solidFill>
                  <a:srgbClr val="000000"/>
                </a:solidFill>
                <a:latin typeface="Roboto"/>
                <a:ea typeface="Roboto"/>
                <a:cs typeface="Roboto"/>
                <a:sym typeface="Roboto"/>
              </a:rPr>
              <a:t>Comments on preprint servers</a:t>
            </a:r>
            <a:endParaRPr b="0" i="0" sz="1100" u="none" cap="none" strike="noStrike">
              <a:solidFill>
                <a:srgbClr val="000000"/>
              </a:solidFill>
              <a:latin typeface="Roboto"/>
              <a:ea typeface="Roboto"/>
              <a:cs typeface="Roboto"/>
              <a:sym typeface="Roboto"/>
            </a:endParaRPr>
          </a:p>
        </p:txBody>
      </p:sp>
      <p:sp>
        <p:nvSpPr>
          <p:cNvPr id="628" name="Google Shape;628;p82"/>
          <p:cNvSpPr txBox="1"/>
          <p:nvPr/>
        </p:nvSpPr>
        <p:spPr>
          <a:xfrm>
            <a:off x="-5675" y="1320600"/>
            <a:ext cx="988800" cy="785100"/>
          </a:xfrm>
          <a:prstGeom prst="rect">
            <a:avLst/>
          </a:prstGeom>
          <a:solidFill>
            <a:srgbClr val="EEEEEE"/>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i="0" lang="en" sz="1300" u="none" cap="none" strike="noStrike">
                <a:solidFill>
                  <a:srgbClr val="000000"/>
                </a:solidFill>
                <a:latin typeface="IBM Plex Sans"/>
                <a:ea typeface="IBM Plex Sans"/>
                <a:cs typeface="IBM Plex Sans"/>
                <a:sym typeface="IBM Plex Sans"/>
              </a:rPr>
              <a:t>Preprint feedback initiatives</a:t>
            </a:r>
            <a:endParaRPr i="0" sz="1300" u="none" cap="none" strike="noStrike">
              <a:solidFill>
                <a:srgbClr val="000000"/>
              </a:solidFill>
              <a:latin typeface="IBM Plex Sans"/>
              <a:ea typeface="IBM Plex Sans"/>
              <a:cs typeface="IBM Plex Sans"/>
              <a:sym typeface="IBM Plex Sans"/>
            </a:endParaRPr>
          </a:p>
        </p:txBody>
      </p:sp>
      <p:cxnSp>
        <p:nvCxnSpPr>
          <p:cNvPr id="629" name="Google Shape;629;p82"/>
          <p:cNvCxnSpPr/>
          <p:nvPr/>
        </p:nvCxnSpPr>
        <p:spPr>
          <a:xfrm flipH="1" rot="10800000">
            <a:off x="9625" y="1327150"/>
            <a:ext cx="9128700" cy="11700"/>
          </a:xfrm>
          <a:prstGeom prst="straightConnector1">
            <a:avLst/>
          </a:prstGeom>
          <a:noFill/>
          <a:ln cap="flat" cmpd="sng" w="28575">
            <a:solidFill>
              <a:srgbClr val="CCCCCC"/>
            </a:solidFill>
            <a:prstDash val="solid"/>
            <a:round/>
            <a:headEnd len="sm" w="sm" type="none"/>
            <a:tailEnd len="sm" w="sm" type="none"/>
          </a:ln>
        </p:spPr>
      </p:cxnSp>
      <p:pic>
        <p:nvPicPr>
          <p:cNvPr id="630" name="Google Shape;630;p82"/>
          <p:cNvPicPr preferRelativeResize="0"/>
          <p:nvPr/>
        </p:nvPicPr>
        <p:blipFill rotWithShape="1">
          <a:blip r:embed="rId10">
            <a:alphaModFix/>
          </a:blip>
          <a:srcRect b="0" l="0" r="0" t="0"/>
          <a:stretch/>
        </p:blipFill>
        <p:spPr>
          <a:xfrm>
            <a:off x="3239185" y="2153575"/>
            <a:ext cx="1873616" cy="215188"/>
          </a:xfrm>
          <a:prstGeom prst="rect">
            <a:avLst/>
          </a:prstGeom>
          <a:noFill/>
          <a:ln>
            <a:noFill/>
          </a:ln>
        </p:spPr>
      </p:pic>
      <p:pic>
        <p:nvPicPr>
          <p:cNvPr id="631" name="Google Shape;631;p82"/>
          <p:cNvPicPr preferRelativeResize="0"/>
          <p:nvPr/>
        </p:nvPicPr>
        <p:blipFill rotWithShape="1">
          <a:blip r:embed="rId11">
            <a:alphaModFix/>
          </a:blip>
          <a:srcRect b="0" l="0" r="0" t="0"/>
          <a:stretch/>
        </p:blipFill>
        <p:spPr>
          <a:xfrm>
            <a:off x="8045025" y="2041644"/>
            <a:ext cx="872350" cy="327131"/>
          </a:xfrm>
          <a:prstGeom prst="rect">
            <a:avLst/>
          </a:prstGeom>
          <a:noFill/>
          <a:ln>
            <a:noFill/>
          </a:ln>
        </p:spPr>
      </p:pic>
      <p:cxnSp>
        <p:nvCxnSpPr>
          <p:cNvPr id="632" name="Google Shape;632;p82"/>
          <p:cNvCxnSpPr/>
          <p:nvPr/>
        </p:nvCxnSpPr>
        <p:spPr>
          <a:xfrm>
            <a:off x="-5675" y="3525775"/>
            <a:ext cx="9146400" cy="9300"/>
          </a:xfrm>
          <a:prstGeom prst="straightConnector1">
            <a:avLst/>
          </a:prstGeom>
          <a:noFill/>
          <a:ln cap="flat" cmpd="sng" w="28575">
            <a:solidFill>
              <a:srgbClr val="CCCCCC"/>
            </a:solidFill>
            <a:prstDash val="solid"/>
            <a:round/>
            <a:headEnd len="sm" w="sm" type="none"/>
            <a:tailEnd len="sm" w="sm" type="none"/>
          </a:ln>
        </p:spPr>
      </p:cxnSp>
      <p:pic>
        <p:nvPicPr>
          <p:cNvPr id="633" name="Google Shape;633;p82"/>
          <p:cNvPicPr preferRelativeResize="0"/>
          <p:nvPr/>
        </p:nvPicPr>
        <p:blipFill rotWithShape="1">
          <a:blip r:embed="rId12">
            <a:alphaModFix/>
          </a:blip>
          <a:srcRect b="0" l="0" r="0" t="0"/>
          <a:stretch/>
        </p:blipFill>
        <p:spPr>
          <a:xfrm>
            <a:off x="5227925" y="2630076"/>
            <a:ext cx="1250873" cy="419437"/>
          </a:xfrm>
          <a:prstGeom prst="rect">
            <a:avLst/>
          </a:prstGeom>
          <a:noFill/>
          <a:ln>
            <a:noFill/>
          </a:ln>
        </p:spPr>
      </p:pic>
      <p:pic>
        <p:nvPicPr>
          <p:cNvPr id="634" name="Google Shape;634;p82"/>
          <p:cNvPicPr preferRelativeResize="0"/>
          <p:nvPr/>
        </p:nvPicPr>
        <p:blipFill rotWithShape="1">
          <a:blip r:embed="rId13">
            <a:alphaModFix/>
          </a:blip>
          <a:srcRect b="0" l="0" r="0" t="0"/>
          <a:stretch/>
        </p:blipFill>
        <p:spPr>
          <a:xfrm>
            <a:off x="7555263" y="1460475"/>
            <a:ext cx="745000" cy="285674"/>
          </a:xfrm>
          <a:prstGeom prst="rect">
            <a:avLst/>
          </a:prstGeom>
          <a:noFill/>
          <a:ln>
            <a:noFill/>
          </a:ln>
        </p:spPr>
      </p:pic>
      <p:pic>
        <p:nvPicPr>
          <p:cNvPr id="635" name="Google Shape;635;p82"/>
          <p:cNvPicPr preferRelativeResize="0"/>
          <p:nvPr/>
        </p:nvPicPr>
        <p:blipFill rotWithShape="1">
          <a:blip r:embed="rId14">
            <a:alphaModFix/>
          </a:blip>
          <a:srcRect b="0" l="0" r="0" t="0"/>
          <a:stretch/>
        </p:blipFill>
        <p:spPr>
          <a:xfrm>
            <a:off x="5584875" y="1483170"/>
            <a:ext cx="1250874" cy="384505"/>
          </a:xfrm>
          <a:prstGeom prst="rect">
            <a:avLst/>
          </a:prstGeom>
          <a:noFill/>
          <a:ln>
            <a:noFill/>
          </a:ln>
        </p:spPr>
      </p:pic>
      <p:sp>
        <p:nvSpPr>
          <p:cNvPr id="636" name="Google Shape;636;p82"/>
          <p:cNvSpPr txBox="1"/>
          <p:nvPr/>
        </p:nvSpPr>
        <p:spPr>
          <a:xfrm>
            <a:off x="3083675" y="3125175"/>
            <a:ext cx="3760800" cy="419400"/>
          </a:xfrm>
          <a:prstGeom prst="rect">
            <a:avLst/>
          </a:prstGeom>
          <a:noFill/>
          <a:ln>
            <a:noFill/>
          </a:ln>
        </p:spPr>
        <p:txBody>
          <a:bodyPr anchorCtr="0" anchor="t" bIns="91425" lIns="91425" spcFirstLastPara="1" rIns="91425" wrap="square" tIns="91425">
            <a:noAutofit/>
          </a:bodyPr>
          <a:lstStyle/>
          <a:p>
            <a:pPr indent="0" lvl="0" marL="0" marR="0" rtl="0" algn="ctr">
              <a:lnSpc>
                <a:spcPct val="115000"/>
              </a:lnSpc>
              <a:spcBef>
                <a:spcPts val="0"/>
              </a:spcBef>
              <a:spcAft>
                <a:spcPts val="800"/>
              </a:spcAft>
              <a:buClr>
                <a:srgbClr val="000000"/>
              </a:buClr>
              <a:buSzPts val="1600"/>
              <a:buFont typeface="Arial"/>
              <a:buNone/>
            </a:pPr>
            <a:r>
              <a:rPr i="0" lang="en" sz="1600" u="none" cap="none" strike="noStrike">
                <a:solidFill>
                  <a:schemeClr val="dk1"/>
                </a:solidFill>
                <a:highlight>
                  <a:srgbClr val="FFFFFF"/>
                </a:highlight>
                <a:latin typeface="IBM Plex Sans"/>
                <a:ea typeface="IBM Plex Sans"/>
                <a:cs typeface="IBM Plex Sans"/>
                <a:sym typeface="IBM Plex Sans"/>
              </a:rPr>
              <a:t>Over 35 platforms reviewing preprints</a:t>
            </a:r>
            <a:endParaRPr i="0" sz="1400" u="none" cap="none" strike="noStrike">
              <a:solidFill>
                <a:schemeClr val="dk1"/>
              </a:solidFill>
              <a:latin typeface="IBM Plex Sans"/>
              <a:ea typeface="IBM Plex Sans"/>
              <a:cs typeface="IBM Plex Sans"/>
              <a:sym typeface="IBM Plex Sans"/>
            </a:endParaRPr>
          </a:p>
        </p:txBody>
      </p:sp>
      <p:sp>
        <p:nvSpPr>
          <p:cNvPr id="637" name="Google Shape;637;p82"/>
          <p:cNvSpPr txBox="1"/>
          <p:nvPr/>
        </p:nvSpPr>
        <p:spPr>
          <a:xfrm>
            <a:off x="2866500" y="4585400"/>
            <a:ext cx="3411000" cy="338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solidFill>
                  <a:schemeClr val="dk1"/>
                </a:solidFill>
                <a:latin typeface="IBM Plex Sans"/>
                <a:ea typeface="IBM Plex Sans"/>
                <a:cs typeface="IBM Plex Sans"/>
                <a:sym typeface="IBM Plex Sans"/>
              </a:rPr>
              <a:t>Modified with permission from ASAPbio slide</a:t>
            </a:r>
            <a:endParaRPr sz="1000">
              <a:solidFill>
                <a:schemeClr val="dk1"/>
              </a:solidFill>
              <a:latin typeface="IBM Plex Sans"/>
              <a:ea typeface="IBM Plex Sans"/>
              <a:cs typeface="IBM Plex Sans"/>
              <a:sym typeface="IBM Plex Sans"/>
            </a:endParaRPr>
          </a:p>
        </p:txBody>
      </p:sp>
      <p:pic>
        <p:nvPicPr>
          <p:cNvPr id="638" name="Google Shape;638;p82" title="Screenshot 2025-05-02 at 9.28.28 AM.png"/>
          <p:cNvPicPr preferRelativeResize="0"/>
          <p:nvPr/>
        </p:nvPicPr>
        <p:blipFill>
          <a:blip r:embed="rId15">
            <a:alphaModFix/>
          </a:blip>
          <a:stretch>
            <a:fillRect/>
          </a:stretch>
        </p:blipFill>
        <p:spPr>
          <a:xfrm>
            <a:off x="7431721" y="2446200"/>
            <a:ext cx="783899" cy="63094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p4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Overview</a:t>
            </a:r>
            <a:endParaRPr b="1" sz="2200"/>
          </a:p>
        </p:txBody>
      </p:sp>
      <p:sp>
        <p:nvSpPr>
          <p:cNvPr id="193" name="Google Shape;193;p4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What is Open Science? What is Open Access? </a:t>
            </a:r>
            <a:endParaRPr/>
          </a:p>
          <a:p>
            <a:pPr indent="-342900" lvl="0" marL="457200" rtl="0" algn="l">
              <a:spcBef>
                <a:spcPts val="1000"/>
              </a:spcBef>
              <a:spcAft>
                <a:spcPts val="0"/>
              </a:spcAft>
              <a:buSzPts val="1800"/>
              <a:buChar char="●"/>
            </a:pPr>
            <a:r>
              <a:rPr lang="en"/>
              <a:t>What are Preprints? </a:t>
            </a:r>
            <a:r>
              <a:rPr lang="en"/>
              <a:t>Benefits and challenges. </a:t>
            </a:r>
            <a:endParaRPr/>
          </a:p>
          <a:p>
            <a:pPr indent="-342900" lvl="0" marL="457200" rtl="0" algn="l">
              <a:spcBef>
                <a:spcPts val="1000"/>
              </a:spcBef>
              <a:spcAft>
                <a:spcPts val="0"/>
              </a:spcAft>
              <a:buSzPts val="1800"/>
              <a:buChar char="●"/>
            </a:pPr>
            <a:r>
              <a:rPr lang="en"/>
              <a:t>Where can one find and submit preprints?</a:t>
            </a:r>
            <a:endParaRPr/>
          </a:p>
          <a:p>
            <a:pPr indent="-342900" lvl="0" marL="457200" rtl="0" algn="l">
              <a:spcBef>
                <a:spcPts val="1000"/>
              </a:spcBef>
              <a:spcAft>
                <a:spcPts val="0"/>
              </a:spcAft>
              <a:buSzPts val="1800"/>
              <a:buChar char="●"/>
            </a:pPr>
            <a:r>
              <a:rPr lang="en"/>
              <a:t>What is Open Preprint Review? </a:t>
            </a:r>
            <a:endParaRPr/>
          </a:p>
          <a:p>
            <a:pPr indent="-342900" lvl="0" marL="457200" rtl="0" algn="l">
              <a:spcBef>
                <a:spcPts val="1000"/>
              </a:spcBef>
              <a:spcAft>
                <a:spcPts val="1000"/>
              </a:spcAft>
              <a:buSzPts val="1800"/>
              <a:buChar char="●"/>
            </a:pPr>
            <a:r>
              <a:rPr lang="en"/>
              <a:t>About PREreview and the Review and Curate Network and how to engage.</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2" name="Shape 642"/>
        <p:cNvGrpSpPr/>
        <p:nvPr/>
      </p:nvGrpSpPr>
      <p:grpSpPr>
        <a:xfrm>
          <a:off x="0" y="0"/>
          <a:ext cx="0" cy="0"/>
          <a:chOff x="0" y="0"/>
          <a:chExt cx="0" cy="0"/>
        </a:xfrm>
      </p:grpSpPr>
      <p:grpSp>
        <p:nvGrpSpPr>
          <p:cNvPr id="643" name="Google Shape;643;p83"/>
          <p:cNvGrpSpPr/>
          <p:nvPr/>
        </p:nvGrpSpPr>
        <p:grpSpPr>
          <a:xfrm>
            <a:off x="323200" y="2742725"/>
            <a:ext cx="4706028" cy="2301815"/>
            <a:chOff x="4277375" y="682725"/>
            <a:chExt cx="4706028" cy="2301815"/>
          </a:xfrm>
        </p:grpSpPr>
        <p:pic>
          <p:nvPicPr>
            <p:cNvPr id="644" name="Google Shape;644;p83"/>
            <p:cNvPicPr preferRelativeResize="0"/>
            <p:nvPr/>
          </p:nvPicPr>
          <p:blipFill>
            <a:blip r:embed="rId3">
              <a:alphaModFix/>
            </a:blip>
            <a:stretch>
              <a:fillRect/>
            </a:stretch>
          </p:blipFill>
          <p:spPr>
            <a:xfrm>
              <a:off x="4277375" y="682725"/>
              <a:ext cx="4706028" cy="2294976"/>
            </a:xfrm>
            <a:prstGeom prst="rect">
              <a:avLst/>
            </a:prstGeom>
            <a:noFill/>
            <a:ln>
              <a:noFill/>
            </a:ln>
            <a:effectLst>
              <a:outerShdw blurRad="57150" rotWithShape="0" algn="bl" dir="5400000" dist="19050">
                <a:srgbClr val="000000">
                  <a:alpha val="50000"/>
                </a:srgbClr>
              </a:outerShdw>
            </a:effectLst>
          </p:spPr>
        </p:pic>
        <p:sp>
          <p:nvSpPr>
            <p:cNvPr id="645" name="Google Shape;645;p83"/>
            <p:cNvSpPr txBox="1"/>
            <p:nvPr/>
          </p:nvSpPr>
          <p:spPr>
            <a:xfrm>
              <a:off x="4402137" y="2696540"/>
              <a:ext cx="4456500" cy="288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000" u="sng">
                  <a:solidFill>
                    <a:srgbClr val="E4002C"/>
                  </a:solidFill>
                  <a:latin typeface="IBM Plex Sans"/>
                  <a:ea typeface="IBM Plex Sans"/>
                  <a:cs typeface="IBM Plex Sans"/>
                  <a:sym typeface="IBM Plex Sans"/>
                  <a:hlinkClick r:id="rId4">
                    <a:extLst>
                      <a:ext uri="{A12FA001-AC4F-418D-AE19-62706E023703}">
                        <ahyp:hlinkClr val="tx"/>
                      </a:ext>
                    </a:extLst>
                  </a:hlinkClick>
                </a:rPr>
                <a:t>https://twitter.com/digitalsci/status/781860071831642113</a:t>
              </a:r>
              <a:r>
                <a:rPr lang="en" sz="1000" u="sng">
                  <a:solidFill>
                    <a:schemeClr val="hlink"/>
                  </a:solidFill>
                  <a:latin typeface="IBM Plex Sans"/>
                  <a:ea typeface="IBM Plex Sans"/>
                  <a:cs typeface="IBM Plex Sans"/>
                  <a:sym typeface="IBM Plex Sans"/>
                  <a:hlinkClick r:id="rId5"/>
                </a:rPr>
                <a:t> </a:t>
              </a:r>
              <a:endParaRPr sz="1000" u="sng">
                <a:solidFill>
                  <a:srgbClr val="D71D62"/>
                </a:solidFill>
                <a:latin typeface="IBM Plex Sans"/>
                <a:ea typeface="IBM Plex Sans"/>
                <a:cs typeface="IBM Plex Sans"/>
                <a:sym typeface="IBM Plex Sans"/>
              </a:endParaRPr>
            </a:p>
          </p:txBody>
        </p:sp>
      </p:grpSp>
      <p:sp>
        <p:nvSpPr>
          <p:cNvPr id="646" name="Google Shape;646;p8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What is </a:t>
            </a:r>
            <a:r>
              <a:rPr lang="en">
                <a:solidFill>
                  <a:srgbClr val="E4002C"/>
                </a:solidFill>
              </a:rPr>
              <a:t>Peer Review</a:t>
            </a:r>
            <a:r>
              <a:rPr lang="en"/>
              <a:t>?</a:t>
            </a:r>
            <a:endParaRPr/>
          </a:p>
        </p:txBody>
      </p:sp>
      <p:pic>
        <p:nvPicPr>
          <p:cNvPr id="647" name="Google Shape;647;p83"/>
          <p:cNvPicPr preferRelativeResize="0"/>
          <p:nvPr/>
        </p:nvPicPr>
        <p:blipFill>
          <a:blip r:embed="rId6">
            <a:alphaModFix/>
          </a:blip>
          <a:stretch>
            <a:fillRect/>
          </a:stretch>
        </p:blipFill>
        <p:spPr>
          <a:xfrm>
            <a:off x="4572000" y="733625"/>
            <a:ext cx="4227001" cy="3244559"/>
          </a:xfrm>
          <a:prstGeom prst="rect">
            <a:avLst/>
          </a:prstGeom>
          <a:noFill/>
          <a:ln>
            <a:noFill/>
          </a:ln>
          <a:effectLst>
            <a:outerShdw blurRad="57150" rotWithShape="0" algn="bl" dir="5400000" dist="19050">
              <a:srgbClr val="000000">
                <a:alpha val="50000"/>
              </a:srgbClr>
            </a:outerShdw>
          </a:effectLst>
        </p:spPr>
      </p:pic>
      <p:sp>
        <p:nvSpPr>
          <p:cNvPr id="648" name="Google Shape;648;p83"/>
          <p:cNvSpPr txBox="1"/>
          <p:nvPr/>
        </p:nvSpPr>
        <p:spPr>
          <a:xfrm>
            <a:off x="311700" y="986250"/>
            <a:ext cx="4114200" cy="1793100"/>
          </a:xfrm>
          <a:prstGeom prst="rect">
            <a:avLst/>
          </a:prstGeom>
          <a:noFill/>
          <a:ln>
            <a:noFill/>
          </a:ln>
        </p:spPr>
        <p:txBody>
          <a:bodyPr anchorCtr="0" anchor="t" bIns="91425" lIns="91425" spcFirstLastPara="1" rIns="91425" wrap="square" tIns="91425">
            <a:spAutoFit/>
          </a:bodyPr>
          <a:lstStyle/>
          <a:p>
            <a:pPr indent="0" lvl="0" marL="0" rtl="0" algn="just">
              <a:lnSpc>
                <a:spcPct val="115000"/>
              </a:lnSpc>
              <a:spcBef>
                <a:spcPts val="0"/>
              </a:spcBef>
              <a:spcAft>
                <a:spcPts val="0"/>
              </a:spcAft>
              <a:buNone/>
            </a:pPr>
            <a:r>
              <a:rPr lang="en">
                <a:solidFill>
                  <a:schemeClr val="dk1"/>
                </a:solidFill>
                <a:latin typeface="IBM Plex Sans"/>
                <a:ea typeface="IBM Plex Sans"/>
                <a:cs typeface="IBM Plex Sans"/>
                <a:sym typeface="IBM Plex Sans"/>
              </a:rPr>
              <a:t>Peer review is the evaluation of work by one or more people with similar competencies as the producers of the work. It functions as a form of self-regulation by </a:t>
            </a:r>
            <a:r>
              <a:rPr b="1" lang="en">
                <a:solidFill>
                  <a:schemeClr val="dk1"/>
                </a:solidFill>
                <a:latin typeface="IBM Plex Sans"/>
                <a:ea typeface="IBM Plex Sans"/>
                <a:cs typeface="IBM Plex Sans"/>
                <a:sym typeface="IBM Plex Sans"/>
              </a:rPr>
              <a:t>qualified members of a profession</a:t>
            </a:r>
            <a:r>
              <a:rPr lang="en">
                <a:solidFill>
                  <a:schemeClr val="dk1"/>
                </a:solidFill>
                <a:latin typeface="IBM Plex Sans"/>
                <a:ea typeface="IBM Plex Sans"/>
                <a:cs typeface="IBM Plex Sans"/>
                <a:sym typeface="IBM Plex Sans"/>
              </a:rPr>
              <a:t> within the relevant field. </a:t>
            </a:r>
            <a:endParaRPr>
              <a:solidFill>
                <a:schemeClr val="dk1"/>
              </a:solidFill>
              <a:latin typeface="IBM Plex Sans"/>
              <a:ea typeface="IBM Plex Sans"/>
              <a:cs typeface="IBM Plex Sans"/>
              <a:sym typeface="IBM Plex Sans"/>
            </a:endParaRPr>
          </a:p>
          <a:p>
            <a:pPr indent="0" lvl="0" marL="0" rtl="0" algn="l">
              <a:lnSpc>
                <a:spcPct val="115000"/>
              </a:lnSpc>
              <a:spcBef>
                <a:spcPts val="1200"/>
              </a:spcBef>
              <a:spcAft>
                <a:spcPts val="1200"/>
              </a:spcAft>
              <a:buNone/>
            </a:pPr>
            <a:r>
              <a:rPr lang="en">
                <a:solidFill>
                  <a:schemeClr val="dk1"/>
                </a:solidFill>
                <a:latin typeface="IBM Plex Sans"/>
                <a:ea typeface="IBM Plex Sans"/>
                <a:cs typeface="IBM Plex Sans"/>
                <a:sym typeface="IBM Plex Sans"/>
              </a:rPr>
              <a:t>—Wikipedia</a:t>
            </a:r>
            <a:endParaRPr>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8"/>
                                        </p:tgtEl>
                                        <p:attrNameLst>
                                          <p:attrName>style.visibility</p:attrName>
                                        </p:attrNameLst>
                                      </p:cBhvr>
                                      <p:to>
                                        <p:strVal val="visible"/>
                                      </p:to>
                                    </p:set>
                                    <p:animEffect filter="fade" transition="in">
                                      <p:cBhvr>
                                        <p:cTn dur="1000"/>
                                        <p:tgtEl>
                                          <p:spTgt spid="64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3"/>
                                        </p:tgtEl>
                                        <p:attrNameLst>
                                          <p:attrName>style.visibility</p:attrName>
                                        </p:attrNameLst>
                                      </p:cBhvr>
                                      <p:to>
                                        <p:strVal val="visible"/>
                                      </p:to>
                                    </p:set>
                                    <p:animEffect filter="fade" transition="in">
                                      <p:cBhvr>
                                        <p:cTn dur="1000"/>
                                        <p:tgtEl>
                                          <p:spTgt spid="64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47"/>
                                        </p:tgtEl>
                                        <p:attrNameLst>
                                          <p:attrName>style.visibility</p:attrName>
                                        </p:attrNameLst>
                                      </p:cBhvr>
                                      <p:to>
                                        <p:strVal val="visible"/>
                                      </p:to>
                                    </p:set>
                                    <p:animEffect filter="fade" transition="in">
                                      <p:cBhvr>
                                        <p:cTn dur="1000"/>
                                        <p:tgtEl>
                                          <p:spTgt spid="64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2" name="Shape 652"/>
        <p:cNvGrpSpPr/>
        <p:nvPr/>
      </p:nvGrpSpPr>
      <p:grpSpPr>
        <a:xfrm>
          <a:off x="0" y="0"/>
          <a:ext cx="0" cy="0"/>
          <a:chOff x="0" y="0"/>
          <a:chExt cx="0" cy="0"/>
        </a:xfrm>
      </p:grpSpPr>
      <p:sp>
        <p:nvSpPr>
          <p:cNvPr id="653" name="Google Shape;653;p84"/>
          <p:cNvSpPr txBox="1"/>
          <p:nvPr>
            <p:ph idx="4294967295" type="title"/>
          </p:nvPr>
        </p:nvSpPr>
        <p:spPr>
          <a:xfrm>
            <a:off x="311700" y="292625"/>
            <a:ext cx="88323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200"/>
              <a:t>Who are the “experts”? Mostly male, mostly North American</a:t>
            </a:r>
            <a:endParaRPr b="1" sz="2200"/>
          </a:p>
        </p:txBody>
      </p:sp>
      <p:sp>
        <p:nvSpPr>
          <p:cNvPr id="654" name="Google Shape;654;p84"/>
          <p:cNvSpPr txBox="1"/>
          <p:nvPr/>
        </p:nvSpPr>
        <p:spPr>
          <a:xfrm>
            <a:off x="5535875" y="1121200"/>
            <a:ext cx="3511500" cy="37749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rgbClr val="E4002C"/>
              </a:buClr>
              <a:buSzPts val="1600"/>
              <a:buFont typeface="Open Sans"/>
              <a:buChar char="๏"/>
            </a:pPr>
            <a:r>
              <a:rPr lang="en" sz="1600">
                <a:solidFill>
                  <a:srgbClr val="131313"/>
                </a:solidFill>
                <a:latin typeface="Open Sans"/>
                <a:ea typeface="Open Sans"/>
                <a:cs typeface="Open Sans"/>
                <a:sym typeface="Open Sans"/>
              </a:rPr>
              <a:t>“</a:t>
            </a:r>
            <a:r>
              <a:rPr lang="en" sz="1600">
                <a:solidFill>
                  <a:srgbClr val="131313"/>
                </a:solidFill>
                <a:latin typeface="IBM Plex Sans"/>
                <a:ea typeface="IBM Plex Sans"/>
                <a:cs typeface="IBM Plex Sans"/>
                <a:sym typeface="IBM Plex Sans"/>
              </a:rPr>
              <a:t>Gatekeeper” = Senior Editors, Reviewing Editors, and peer reviewers (~8,000 total) at </a:t>
            </a:r>
            <a:r>
              <a:rPr i="1" lang="en" sz="1600">
                <a:solidFill>
                  <a:srgbClr val="131313"/>
                </a:solidFill>
                <a:latin typeface="IBM Plex Sans"/>
                <a:ea typeface="IBM Plex Sans"/>
                <a:cs typeface="IBM Plex Sans"/>
                <a:sym typeface="IBM Plex Sans"/>
              </a:rPr>
              <a:t>elife</a:t>
            </a:r>
            <a:r>
              <a:rPr lang="en" sz="1600">
                <a:solidFill>
                  <a:srgbClr val="131313"/>
                </a:solidFill>
                <a:latin typeface="IBM Plex Sans"/>
                <a:ea typeface="IBM Plex Sans"/>
                <a:cs typeface="IBM Plex Sans"/>
                <a:sym typeface="IBM Plex Sans"/>
              </a:rPr>
              <a:t> 2012-2017</a:t>
            </a:r>
            <a:endParaRPr sz="1600">
              <a:solidFill>
                <a:srgbClr val="131313"/>
              </a:solidFill>
              <a:latin typeface="IBM Plex Sans"/>
              <a:ea typeface="IBM Plex Sans"/>
              <a:cs typeface="IBM Plex Sans"/>
              <a:sym typeface="IBM Plex Sans"/>
            </a:endParaRPr>
          </a:p>
          <a:p>
            <a:pPr indent="-330200" lvl="0" marL="457200" rtl="0" algn="l">
              <a:lnSpc>
                <a:spcPct val="115000"/>
              </a:lnSpc>
              <a:spcBef>
                <a:spcPts val="1000"/>
              </a:spcBef>
              <a:spcAft>
                <a:spcPts val="0"/>
              </a:spcAft>
              <a:buClr>
                <a:srgbClr val="E4002C"/>
              </a:buClr>
              <a:buSzPts val="1600"/>
              <a:buFont typeface="IBM Plex Sans"/>
              <a:buChar char="๏"/>
            </a:pPr>
            <a:r>
              <a:rPr lang="en" sz="1600">
                <a:solidFill>
                  <a:srgbClr val="131313"/>
                </a:solidFill>
                <a:latin typeface="IBM Plex Sans"/>
                <a:ea typeface="IBM Plex Sans"/>
                <a:cs typeface="IBM Plex Sans"/>
                <a:sym typeface="IBM Plex Sans"/>
              </a:rPr>
              <a:t>75% of gatekeepers were men</a:t>
            </a:r>
            <a:endParaRPr sz="1600">
              <a:solidFill>
                <a:srgbClr val="131313"/>
              </a:solidFill>
              <a:latin typeface="IBM Plex Sans"/>
              <a:ea typeface="IBM Plex Sans"/>
              <a:cs typeface="IBM Plex Sans"/>
              <a:sym typeface="IBM Plex Sans"/>
            </a:endParaRPr>
          </a:p>
          <a:p>
            <a:pPr indent="-330200" lvl="0" marL="457200" rtl="0" algn="l">
              <a:lnSpc>
                <a:spcPct val="115000"/>
              </a:lnSpc>
              <a:spcBef>
                <a:spcPts val="1000"/>
              </a:spcBef>
              <a:spcAft>
                <a:spcPts val="1000"/>
              </a:spcAft>
              <a:buClr>
                <a:srgbClr val="E4002C"/>
              </a:buClr>
              <a:buSzPts val="1600"/>
              <a:buFont typeface="IBM Plex Sans"/>
              <a:buChar char="๏"/>
            </a:pPr>
            <a:r>
              <a:rPr lang="en" sz="1600">
                <a:solidFill>
                  <a:srgbClr val="131313"/>
                </a:solidFill>
                <a:latin typeface="IBM Plex Sans"/>
                <a:ea typeface="IBM Plex Sans"/>
                <a:cs typeface="IBM Plex Sans"/>
                <a:sym typeface="IBM Plex Sans"/>
              </a:rPr>
              <a:t>60% of gatekeepers were from North America, 32% from Europe, 5.7% </a:t>
            </a:r>
            <a:r>
              <a:rPr lang="en" sz="1600">
                <a:solidFill>
                  <a:srgbClr val="131313"/>
                </a:solidFill>
                <a:latin typeface="IBM Plex Sans"/>
                <a:ea typeface="IBM Plex Sans"/>
                <a:cs typeface="IBM Plex Sans"/>
                <a:sym typeface="IBM Plex Sans"/>
              </a:rPr>
              <a:t>from Asia, &lt;2% from South America,</a:t>
            </a:r>
            <a:r>
              <a:rPr lang="en" sz="1600">
                <a:solidFill>
                  <a:srgbClr val="131313"/>
                </a:solidFill>
                <a:latin typeface="IBM Plex Sans"/>
                <a:ea typeface="IBM Plex Sans"/>
                <a:cs typeface="IBM Plex Sans"/>
                <a:sym typeface="IBM Plex Sans"/>
              </a:rPr>
              <a:t> Oceania, and Africa.</a:t>
            </a:r>
            <a:endParaRPr sz="1600">
              <a:solidFill>
                <a:srgbClr val="131313"/>
              </a:solidFill>
              <a:latin typeface="IBM Plex Sans"/>
              <a:ea typeface="IBM Plex Sans"/>
              <a:cs typeface="IBM Plex Sans"/>
              <a:sym typeface="IBM Plex Sans"/>
            </a:endParaRPr>
          </a:p>
        </p:txBody>
      </p:sp>
      <p:pic>
        <p:nvPicPr>
          <p:cNvPr id="655" name="Google Shape;655;p84"/>
          <p:cNvPicPr preferRelativeResize="0"/>
          <p:nvPr/>
        </p:nvPicPr>
        <p:blipFill>
          <a:blip r:embed="rId3">
            <a:alphaModFix/>
          </a:blip>
          <a:stretch>
            <a:fillRect/>
          </a:stretch>
        </p:blipFill>
        <p:spPr>
          <a:xfrm>
            <a:off x="381975" y="995900"/>
            <a:ext cx="2397967" cy="3973376"/>
          </a:xfrm>
          <a:prstGeom prst="rect">
            <a:avLst/>
          </a:prstGeom>
          <a:noFill/>
          <a:ln>
            <a:noFill/>
          </a:ln>
        </p:spPr>
      </p:pic>
      <p:pic>
        <p:nvPicPr>
          <p:cNvPr id="656" name="Google Shape;656;p84"/>
          <p:cNvPicPr preferRelativeResize="0"/>
          <p:nvPr/>
        </p:nvPicPr>
        <p:blipFill rotWithShape="1">
          <a:blip r:embed="rId4">
            <a:alphaModFix/>
          </a:blip>
          <a:srcRect b="0" l="0" r="75028" t="0"/>
          <a:stretch/>
        </p:blipFill>
        <p:spPr>
          <a:xfrm>
            <a:off x="2792350" y="1187488"/>
            <a:ext cx="2548501" cy="3436225"/>
          </a:xfrm>
          <a:prstGeom prst="rect">
            <a:avLst/>
          </a:prstGeom>
          <a:noFill/>
          <a:ln>
            <a:noFill/>
          </a:ln>
        </p:spPr>
      </p:pic>
      <p:sp>
        <p:nvSpPr>
          <p:cNvPr id="657" name="Google Shape;657;p84"/>
          <p:cNvSpPr/>
          <p:nvPr/>
        </p:nvSpPr>
        <p:spPr>
          <a:xfrm rot="-2700000">
            <a:off x="4731413" y="4174849"/>
            <a:ext cx="928290" cy="379292"/>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84"/>
          <p:cNvSpPr txBox="1"/>
          <p:nvPr/>
        </p:nvSpPr>
        <p:spPr>
          <a:xfrm>
            <a:off x="2865450" y="4774200"/>
            <a:ext cx="6558300" cy="3693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000"/>
              </a:spcAft>
              <a:buNone/>
            </a:pPr>
            <a:r>
              <a:rPr i="1" lang="en" sz="1200">
                <a:solidFill>
                  <a:srgbClr val="131313"/>
                </a:solidFill>
                <a:latin typeface="IBM Plex Sans"/>
                <a:ea typeface="IBM Plex Sans"/>
                <a:cs typeface="IBM Plex Sans"/>
                <a:sym typeface="IBM Plex Sans"/>
              </a:rPr>
              <a:t>Murray et al.</a:t>
            </a:r>
            <a:r>
              <a:rPr lang="en" sz="1200">
                <a:solidFill>
                  <a:srgbClr val="131313"/>
                </a:solidFill>
                <a:latin typeface="IBM Plex Sans"/>
                <a:ea typeface="IBM Plex Sans"/>
                <a:cs typeface="IBM Plex Sans"/>
                <a:sym typeface="IBM Plex Sans"/>
              </a:rPr>
              <a:t>, 2019 (</a:t>
            </a:r>
            <a:r>
              <a:rPr i="1" lang="en" sz="1200">
                <a:solidFill>
                  <a:srgbClr val="131313"/>
                </a:solidFill>
                <a:latin typeface="IBM Plex Sans"/>
                <a:ea typeface="IBM Plex Sans"/>
                <a:cs typeface="IBM Plex Sans"/>
                <a:sym typeface="IBM Plex Sans"/>
              </a:rPr>
              <a:t>bioRxiv</a:t>
            </a:r>
            <a:r>
              <a:rPr lang="en" sz="1200">
                <a:solidFill>
                  <a:srgbClr val="131313"/>
                </a:solidFill>
                <a:latin typeface="IBM Plex Sans"/>
                <a:ea typeface="IBM Plex Sans"/>
                <a:cs typeface="IBM Plex Sans"/>
                <a:sym typeface="IBM Plex Sans"/>
              </a:rPr>
              <a:t>)</a:t>
            </a:r>
            <a:r>
              <a:rPr lang="en" sz="1200">
                <a:solidFill>
                  <a:srgbClr val="E4002C"/>
                </a:solidFill>
                <a:latin typeface="IBM Plex Sans"/>
                <a:ea typeface="IBM Plex Sans"/>
                <a:cs typeface="IBM Plex Sans"/>
                <a:sym typeface="IBM Plex Sans"/>
              </a:rPr>
              <a:t> </a:t>
            </a:r>
            <a:r>
              <a:rPr lang="en" sz="1200" u="sng">
                <a:solidFill>
                  <a:srgbClr val="E4002C"/>
                </a:solidFill>
                <a:latin typeface="IBM Plex Sans"/>
                <a:ea typeface="IBM Plex Sans"/>
                <a:cs typeface="IBM Plex Sans"/>
                <a:sym typeface="IBM Plex Sans"/>
                <a:hlinkClick r:id="rId5">
                  <a:extLst>
                    <a:ext uri="{A12FA001-AC4F-418D-AE19-62706E023703}">
                      <ahyp:hlinkClr val="tx"/>
                    </a:ext>
                  </a:extLst>
                </a:hlinkClick>
              </a:rPr>
              <a:t>https://doi.org/10.1101/400515</a:t>
            </a:r>
            <a:endParaRPr sz="1200">
              <a:solidFill>
                <a:srgbClr val="E4002C"/>
              </a:solidFill>
              <a:latin typeface="IBM Plex Sans"/>
              <a:ea typeface="IBM Plex Sans"/>
              <a:cs typeface="IBM Plex Sans"/>
              <a:sym typeface="IBM Plex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2" name="Shape 662"/>
        <p:cNvGrpSpPr/>
        <p:nvPr/>
      </p:nvGrpSpPr>
      <p:grpSpPr>
        <a:xfrm>
          <a:off x="0" y="0"/>
          <a:ext cx="0" cy="0"/>
          <a:chOff x="0" y="0"/>
          <a:chExt cx="0" cy="0"/>
        </a:xfrm>
      </p:grpSpPr>
      <p:sp>
        <p:nvSpPr>
          <p:cNvPr id="663" name="Google Shape;663;p8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220"/>
              <a:t>Who are acknowledged as “experts”? Not ECRs</a:t>
            </a:r>
            <a:endParaRPr sz="2220"/>
          </a:p>
        </p:txBody>
      </p:sp>
      <p:sp>
        <p:nvSpPr>
          <p:cNvPr id="664" name="Google Shape;664;p85"/>
          <p:cNvSpPr txBox="1"/>
          <p:nvPr/>
        </p:nvSpPr>
        <p:spPr>
          <a:xfrm>
            <a:off x="4642200" y="847425"/>
            <a:ext cx="4337400" cy="35463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600">
              <a:solidFill>
                <a:srgbClr val="131313"/>
              </a:solidFill>
              <a:latin typeface="Open Sans"/>
              <a:ea typeface="Open Sans"/>
              <a:cs typeface="Open Sans"/>
              <a:sym typeface="Open Sans"/>
            </a:endParaRPr>
          </a:p>
          <a:p>
            <a:pPr indent="-330200" lvl="0" marL="457200" rtl="0" algn="l">
              <a:lnSpc>
                <a:spcPct val="115000"/>
              </a:lnSpc>
              <a:spcBef>
                <a:spcPts val="1000"/>
              </a:spcBef>
              <a:spcAft>
                <a:spcPts val="0"/>
              </a:spcAft>
              <a:buClr>
                <a:srgbClr val="E4002C"/>
              </a:buClr>
              <a:buSzPts val="1600"/>
              <a:buFont typeface="IBM Plex Sans"/>
              <a:buChar char="๏"/>
            </a:pPr>
            <a:r>
              <a:rPr lang="en" sz="1600">
                <a:solidFill>
                  <a:srgbClr val="131313"/>
                </a:solidFill>
                <a:latin typeface="IBM Plex Sans"/>
                <a:ea typeface="IBM Plex Sans"/>
                <a:cs typeface="IBM Plex Sans"/>
                <a:sym typeface="IBM Plex Sans"/>
              </a:rPr>
              <a:t>Survey responses 498 over a month-long data collection period in September, 2018</a:t>
            </a:r>
            <a:endParaRPr sz="1600">
              <a:solidFill>
                <a:srgbClr val="131313"/>
              </a:solidFill>
              <a:latin typeface="IBM Plex Sans"/>
              <a:ea typeface="IBM Plex Sans"/>
              <a:cs typeface="IBM Plex Sans"/>
              <a:sym typeface="IBM Plex Sans"/>
            </a:endParaRPr>
          </a:p>
          <a:p>
            <a:pPr indent="-330200" lvl="0" marL="457200" rtl="0" algn="l">
              <a:lnSpc>
                <a:spcPct val="115000"/>
              </a:lnSpc>
              <a:spcBef>
                <a:spcPts val="1000"/>
              </a:spcBef>
              <a:spcAft>
                <a:spcPts val="0"/>
              </a:spcAft>
              <a:buClr>
                <a:srgbClr val="E4002C"/>
              </a:buClr>
              <a:buSzPts val="1600"/>
              <a:buFont typeface="IBM Plex Sans"/>
              <a:buChar char="๏"/>
            </a:pPr>
            <a:r>
              <a:rPr lang="en" sz="1600">
                <a:solidFill>
                  <a:srgbClr val="131313"/>
                </a:solidFill>
                <a:latin typeface="IBM Plex Sans"/>
                <a:ea typeface="IBM Plex Sans"/>
                <a:cs typeface="IBM Plex Sans"/>
                <a:sym typeface="IBM Plex Sans"/>
              </a:rPr>
              <a:t>About half of the respondents (64% Post-docs) had never done an independent review</a:t>
            </a:r>
            <a:endParaRPr sz="1600">
              <a:solidFill>
                <a:srgbClr val="131313"/>
              </a:solidFill>
              <a:latin typeface="IBM Plex Sans"/>
              <a:ea typeface="IBM Plex Sans"/>
              <a:cs typeface="IBM Plex Sans"/>
              <a:sym typeface="IBM Plex Sans"/>
            </a:endParaRPr>
          </a:p>
          <a:p>
            <a:pPr indent="-330200" lvl="0" marL="457200" rtl="0" algn="l">
              <a:lnSpc>
                <a:spcPct val="115000"/>
              </a:lnSpc>
              <a:spcBef>
                <a:spcPts val="1000"/>
              </a:spcBef>
              <a:spcAft>
                <a:spcPts val="1000"/>
              </a:spcAft>
              <a:buClr>
                <a:srgbClr val="E4002C"/>
              </a:buClr>
              <a:buSzPts val="1600"/>
              <a:buFont typeface="IBM Plex Sans"/>
              <a:buChar char="๏"/>
            </a:pPr>
            <a:r>
              <a:rPr lang="en" sz="1600">
                <a:solidFill>
                  <a:srgbClr val="131313"/>
                </a:solidFill>
                <a:latin typeface="IBM Plex Sans"/>
                <a:ea typeface="IBM Plex Sans"/>
                <a:cs typeface="IBM Plex Sans"/>
                <a:sym typeface="IBM Plex Sans"/>
              </a:rPr>
              <a:t>But…</a:t>
            </a:r>
            <a:endParaRPr sz="1600">
              <a:solidFill>
                <a:srgbClr val="131313"/>
              </a:solidFill>
              <a:latin typeface="IBM Plex Sans"/>
              <a:ea typeface="IBM Plex Sans"/>
              <a:cs typeface="IBM Plex Sans"/>
              <a:sym typeface="IBM Plex Sans"/>
            </a:endParaRPr>
          </a:p>
        </p:txBody>
      </p:sp>
      <p:pic>
        <p:nvPicPr>
          <p:cNvPr id="665" name="Google Shape;665;p85"/>
          <p:cNvPicPr preferRelativeResize="0"/>
          <p:nvPr/>
        </p:nvPicPr>
        <p:blipFill>
          <a:blip r:embed="rId3">
            <a:alphaModFix/>
          </a:blip>
          <a:stretch>
            <a:fillRect/>
          </a:stretch>
        </p:blipFill>
        <p:spPr>
          <a:xfrm>
            <a:off x="234550" y="1378575"/>
            <a:ext cx="4337451" cy="2611476"/>
          </a:xfrm>
          <a:prstGeom prst="rect">
            <a:avLst/>
          </a:prstGeom>
          <a:noFill/>
          <a:ln>
            <a:noFill/>
          </a:ln>
        </p:spPr>
      </p:pic>
      <p:sp>
        <p:nvSpPr>
          <p:cNvPr id="666" name="Google Shape;666;p85"/>
          <p:cNvSpPr txBox="1"/>
          <p:nvPr/>
        </p:nvSpPr>
        <p:spPr>
          <a:xfrm>
            <a:off x="152400" y="4142450"/>
            <a:ext cx="7138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IBM Plex Sans"/>
                <a:ea typeface="IBM Plex Sans"/>
                <a:cs typeface="IBM Plex Sans"/>
                <a:sym typeface="IBM Plex Sans"/>
              </a:rPr>
              <a:t>Gary S McDowell </a:t>
            </a:r>
            <a:r>
              <a:rPr i="1" lang="en" sz="1200">
                <a:latin typeface="IBM Plex Sans"/>
                <a:ea typeface="IBM Plex Sans"/>
                <a:cs typeface="IBM Plex Sans"/>
                <a:sym typeface="IBM Plex Sans"/>
              </a:rPr>
              <a:t>et al</a:t>
            </a:r>
            <a:r>
              <a:rPr lang="en" sz="1200">
                <a:latin typeface="IBM Plex Sans"/>
                <a:ea typeface="IBM Plex Sans"/>
                <a:cs typeface="IBM Plex Sans"/>
                <a:sym typeface="IBM Plex Sans"/>
              </a:rPr>
              <a:t>., 2019 (eLife) </a:t>
            </a:r>
            <a:r>
              <a:rPr lang="en" sz="1200" u="sng">
                <a:solidFill>
                  <a:srgbClr val="E4002C"/>
                </a:solidFill>
                <a:latin typeface="IBM Plex Sans"/>
                <a:ea typeface="IBM Plex Sans"/>
                <a:cs typeface="IBM Plex Sans"/>
                <a:sym typeface="IBM Plex Sans"/>
                <a:hlinkClick r:id="rId4">
                  <a:extLst>
                    <a:ext uri="{A12FA001-AC4F-418D-AE19-62706E023703}">
                      <ahyp:hlinkClr val="tx"/>
                    </a:ext>
                  </a:extLst>
                </a:hlinkClick>
              </a:rPr>
              <a:t>https://doi.org/10.7554/eLife.48425</a:t>
            </a:r>
            <a:r>
              <a:rPr lang="en" sz="1200">
                <a:solidFill>
                  <a:srgbClr val="E4002C"/>
                </a:solidFill>
                <a:latin typeface="IBM Plex Sans"/>
                <a:ea typeface="IBM Plex Sans"/>
                <a:cs typeface="IBM Plex Sans"/>
                <a:sym typeface="IBM Plex Sans"/>
              </a:rPr>
              <a:t> </a:t>
            </a:r>
            <a:endParaRPr sz="1200">
              <a:solidFill>
                <a:srgbClr val="E4002C"/>
              </a:solidFill>
              <a:latin typeface="IBM Plex Sans"/>
              <a:ea typeface="IBM Plex Sans"/>
              <a:cs typeface="IBM Plex Sans"/>
              <a:sym typeface="IBM Plex Sans"/>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0" name="Shape 670"/>
        <p:cNvGrpSpPr/>
        <p:nvPr/>
      </p:nvGrpSpPr>
      <p:grpSpPr>
        <a:xfrm>
          <a:off x="0" y="0"/>
          <a:ext cx="0" cy="0"/>
          <a:chOff x="0" y="0"/>
          <a:chExt cx="0" cy="0"/>
        </a:xfrm>
      </p:grpSpPr>
      <p:pic>
        <p:nvPicPr>
          <p:cNvPr id="671" name="Google Shape;671;p86"/>
          <p:cNvPicPr preferRelativeResize="0"/>
          <p:nvPr/>
        </p:nvPicPr>
        <p:blipFill>
          <a:blip r:embed="rId3">
            <a:alphaModFix/>
          </a:blip>
          <a:stretch>
            <a:fillRect/>
          </a:stretch>
        </p:blipFill>
        <p:spPr>
          <a:xfrm>
            <a:off x="311700" y="1578975"/>
            <a:ext cx="4337399" cy="2455845"/>
          </a:xfrm>
          <a:prstGeom prst="rect">
            <a:avLst/>
          </a:prstGeom>
          <a:noFill/>
          <a:ln>
            <a:noFill/>
          </a:ln>
        </p:spPr>
      </p:pic>
      <p:sp>
        <p:nvSpPr>
          <p:cNvPr id="672" name="Google Shape;672;p86"/>
          <p:cNvSpPr txBox="1"/>
          <p:nvPr/>
        </p:nvSpPr>
        <p:spPr>
          <a:xfrm>
            <a:off x="4642200" y="847425"/>
            <a:ext cx="4337400" cy="3958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t/>
            </a:r>
            <a:endParaRPr sz="1600">
              <a:solidFill>
                <a:srgbClr val="131313"/>
              </a:solidFill>
              <a:latin typeface="Open Sans"/>
              <a:ea typeface="Open Sans"/>
              <a:cs typeface="Open Sans"/>
              <a:sym typeface="Open Sans"/>
            </a:endParaRPr>
          </a:p>
          <a:p>
            <a:pPr indent="-330200" lvl="0" marL="457200" rtl="0" algn="l">
              <a:lnSpc>
                <a:spcPct val="115000"/>
              </a:lnSpc>
              <a:spcBef>
                <a:spcPts val="1000"/>
              </a:spcBef>
              <a:spcAft>
                <a:spcPts val="0"/>
              </a:spcAft>
              <a:buClr>
                <a:srgbClr val="E4002C"/>
              </a:buClr>
              <a:buSzPts val="1600"/>
              <a:buFont typeface="IBM Plex Sans"/>
              <a:buChar char="๏"/>
            </a:pPr>
            <a:r>
              <a:rPr lang="en" sz="1600">
                <a:solidFill>
                  <a:srgbClr val="131313"/>
                </a:solidFill>
                <a:latin typeface="IBM Plex Sans"/>
                <a:ea typeface="IBM Plex Sans"/>
                <a:cs typeface="IBM Plex Sans"/>
                <a:sym typeface="IBM Plex Sans"/>
              </a:rPr>
              <a:t>Survey responses 498 over a month-long data collection period in September, 2018</a:t>
            </a:r>
            <a:endParaRPr sz="1600">
              <a:solidFill>
                <a:srgbClr val="131313"/>
              </a:solidFill>
              <a:latin typeface="IBM Plex Sans"/>
              <a:ea typeface="IBM Plex Sans"/>
              <a:cs typeface="IBM Plex Sans"/>
              <a:sym typeface="IBM Plex Sans"/>
            </a:endParaRPr>
          </a:p>
          <a:p>
            <a:pPr indent="-330200" lvl="0" marL="457200" rtl="0" algn="l">
              <a:lnSpc>
                <a:spcPct val="115000"/>
              </a:lnSpc>
              <a:spcBef>
                <a:spcPts val="1000"/>
              </a:spcBef>
              <a:spcAft>
                <a:spcPts val="0"/>
              </a:spcAft>
              <a:buClr>
                <a:srgbClr val="E4002C"/>
              </a:buClr>
              <a:buSzPts val="1600"/>
              <a:buFont typeface="IBM Plex Sans"/>
              <a:buChar char="๏"/>
            </a:pPr>
            <a:r>
              <a:rPr lang="en" sz="1600">
                <a:solidFill>
                  <a:srgbClr val="131313"/>
                </a:solidFill>
                <a:latin typeface="IBM Plex Sans"/>
                <a:ea typeface="IBM Plex Sans"/>
                <a:cs typeface="IBM Plex Sans"/>
                <a:sym typeface="IBM Plex Sans"/>
              </a:rPr>
              <a:t>About half of the respondents (64% Post-docs) had never done an independent review</a:t>
            </a:r>
            <a:endParaRPr sz="1600">
              <a:solidFill>
                <a:srgbClr val="131313"/>
              </a:solidFill>
              <a:latin typeface="IBM Plex Sans"/>
              <a:ea typeface="IBM Plex Sans"/>
              <a:cs typeface="IBM Plex Sans"/>
              <a:sym typeface="IBM Plex Sans"/>
            </a:endParaRPr>
          </a:p>
          <a:p>
            <a:pPr indent="-330200" lvl="0" marL="457200" rtl="0" algn="l">
              <a:lnSpc>
                <a:spcPct val="115000"/>
              </a:lnSpc>
              <a:spcBef>
                <a:spcPts val="1000"/>
              </a:spcBef>
              <a:spcAft>
                <a:spcPts val="1000"/>
              </a:spcAft>
              <a:buClr>
                <a:srgbClr val="E4002C"/>
              </a:buClr>
              <a:buSzPts val="1600"/>
              <a:buFont typeface="IBM Plex Sans"/>
              <a:buChar char="๏"/>
            </a:pPr>
            <a:r>
              <a:rPr lang="en" sz="1600">
                <a:solidFill>
                  <a:srgbClr val="131313"/>
                </a:solidFill>
                <a:latin typeface="IBM Plex Sans"/>
                <a:ea typeface="IBM Plex Sans"/>
                <a:cs typeface="IBM Plex Sans"/>
                <a:sym typeface="IBM Plex Sans"/>
              </a:rPr>
              <a:t>But… more experienced reviewing as co-reviewers, activity that was rarely recognized (“ghostwriting”)</a:t>
            </a:r>
            <a:endParaRPr sz="1600">
              <a:solidFill>
                <a:srgbClr val="131313"/>
              </a:solidFill>
              <a:latin typeface="IBM Plex Sans"/>
              <a:ea typeface="IBM Plex Sans"/>
              <a:cs typeface="IBM Plex Sans"/>
              <a:sym typeface="IBM Plex Sans"/>
            </a:endParaRPr>
          </a:p>
        </p:txBody>
      </p:sp>
      <p:sp>
        <p:nvSpPr>
          <p:cNvPr id="673" name="Google Shape;673;p8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220"/>
              <a:t>Who are acknowledged as “experts”? Not ECRs</a:t>
            </a:r>
            <a:endParaRPr sz="2220"/>
          </a:p>
        </p:txBody>
      </p:sp>
      <p:sp>
        <p:nvSpPr>
          <p:cNvPr id="674" name="Google Shape;674;p86"/>
          <p:cNvSpPr txBox="1"/>
          <p:nvPr/>
        </p:nvSpPr>
        <p:spPr>
          <a:xfrm>
            <a:off x="152400" y="4142450"/>
            <a:ext cx="7138200" cy="369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200">
                <a:latin typeface="IBM Plex Sans"/>
                <a:ea typeface="IBM Plex Sans"/>
                <a:cs typeface="IBM Plex Sans"/>
                <a:sym typeface="IBM Plex Sans"/>
              </a:rPr>
              <a:t>Gary S McDowell </a:t>
            </a:r>
            <a:r>
              <a:rPr i="1" lang="en" sz="1200">
                <a:latin typeface="IBM Plex Sans"/>
                <a:ea typeface="IBM Plex Sans"/>
                <a:cs typeface="IBM Plex Sans"/>
                <a:sym typeface="IBM Plex Sans"/>
              </a:rPr>
              <a:t>et al</a:t>
            </a:r>
            <a:r>
              <a:rPr lang="en" sz="1200">
                <a:latin typeface="IBM Plex Sans"/>
                <a:ea typeface="IBM Plex Sans"/>
                <a:cs typeface="IBM Plex Sans"/>
                <a:sym typeface="IBM Plex Sans"/>
              </a:rPr>
              <a:t>., 2019 (eLife) </a:t>
            </a:r>
            <a:r>
              <a:rPr lang="en" sz="1200" u="sng">
                <a:solidFill>
                  <a:srgbClr val="E4002C"/>
                </a:solidFill>
                <a:latin typeface="IBM Plex Sans"/>
                <a:ea typeface="IBM Plex Sans"/>
                <a:cs typeface="IBM Plex Sans"/>
                <a:sym typeface="IBM Plex Sans"/>
                <a:hlinkClick r:id="rId4">
                  <a:extLst>
                    <a:ext uri="{A12FA001-AC4F-418D-AE19-62706E023703}">
                      <ahyp:hlinkClr val="tx"/>
                    </a:ext>
                  </a:extLst>
                </a:hlinkClick>
              </a:rPr>
              <a:t>https://doi.org/10.7554/eLife.48425</a:t>
            </a:r>
            <a:r>
              <a:rPr lang="en" sz="1200">
                <a:solidFill>
                  <a:srgbClr val="E4002C"/>
                </a:solidFill>
                <a:latin typeface="IBM Plex Sans"/>
                <a:ea typeface="IBM Plex Sans"/>
                <a:cs typeface="IBM Plex Sans"/>
                <a:sym typeface="IBM Plex Sans"/>
              </a:rPr>
              <a:t> </a:t>
            </a:r>
            <a:endParaRPr sz="1200">
              <a:solidFill>
                <a:srgbClr val="E4002C"/>
              </a:solidFill>
              <a:latin typeface="IBM Plex Sans"/>
              <a:ea typeface="IBM Plex Sans"/>
              <a:cs typeface="IBM Plex Sans"/>
              <a:sym typeface="IBM Plex Sans"/>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8" name="Shape 678"/>
        <p:cNvGrpSpPr/>
        <p:nvPr/>
      </p:nvGrpSpPr>
      <p:grpSpPr>
        <a:xfrm>
          <a:off x="0" y="0"/>
          <a:ext cx="0" cy="0"/>
          <a:chOff x="0" y="0"/>
          <a:chExt cx="0" cy="0"/>
        </a:xfrm>
      </p:grpSpPr>
      <p:pic>
        <p:nvPicPr>
          <p:cNvPr id="679" name="Google Shape;679;p87"/>
          <p:cNvPicPr preferRelativeResize="0"/>
          <p:nvPr/>
        </p:nvPicPr>
        <p:blipFill>
          <a:blip r:embed="rId3">
            <a:alphaModFix/>
          </a:blip>
          <a:stretch>
            <a:fillRect/>
          </a:stretch>
        </p:blipFill>
        <p:spPr>
          <a:xfrm>
            <a:off x="0" y="-56775"/>
            <a:ext cx="4041328" cy="5143499"/>
          </a:xfrm>
          <a:prstGeom prst="rect">
            <a:avLst/>
          </a:prstGeom>
          <a:noFill/>
          <a:ln>
            <a:noFill/>
          </a:ln>
        </p:spPr>
      </p:pic>
      <p:sp>
        <p:nvSpPr>
          <p:cNvPr id="680" name="Google Shape;680;p87"/>
          <p:cNvSpPr txBox="1"/>
          <p:nvPr/>
        </p:nvSpPr>
        <p:spPr>
          <a:xfrm>
            <a:off x="4614550" y="537300"/>
            <a:ext cx="4003500" cy="36096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200"/>
              </a:spcBef>
              <a:spcAft>
                <a:spcPts val="0"/>
              </a:spcAft>
              <a:buNone/>
            </a:pPr>
            <a:br>
              <a:rPr lang="en" sz="1700">
                <a:solidFill>
                  <a:srgbClr val="000000"/>
                </a:solidFill>
                <a:latin typeface="IBM Plex Sans"/>
                <a:ea typeface="IBM Plex Sans"/>
                <a:cs typeface="IBM Plex Sans"/>
                <a:sym typeface="IBM Plex Sans"/>
              </a:rPr>
            </a:br>
            <a:r>
              <a:rPr lang="en" sz="1700">
                <a:solidFill>
                  <a:srgbClr val="000000"/>
                </a:solidFill>
                <a:latin typeface="IBM Plex Sans"/>
                <a:ea typeface="IBM Plex Sans"/>
                <a:cs typeface="IBM Plex Sans"/>
                <a:sym typeface="IBM Plex Sans"/>
              </a:rPr>
              <a:t>At PREreview we envision a world where </a:t>
            </a:r>
            <a:r>
              <a:rPr b="1" lang="en" sz="1700">
                <a:solidFill>
                  <a:srgbClr val="000000"/>
                </a:solidFill>
                <a:latin typeface="IBM Plex Sans"/>
                <a:ea typeface="IBM Plex Sans"/>
                <a:cs typeface="IBM Plex Sans"/>
                <a:sym typeface="IBM Plex Sans"/>
              </a:rPr>
              <a:t>knowledge flows freely</a:t>
            </a:r>
            <a:r>
              <a:rPr lang="en" sz="1700">
                <a:solidFill>
                  <a:srgbClr val="000000"/>
                </a:solidFill>
                <a:latin typeface="IBM Plex Sans"/>
                <a:ea typeface="IBM Plex Sans"/>
                <a:cs typeface="IBM Plex Sans"/>
                <a:sym typeface="IBM Plex Sans"/>
              </a:rPr>
              <a:t> and </a:t>
            </a:r>
            <a:r>
              <a:rPr b="1" lang="en" sz="1700">
                <a:solidFill>
                  <a:srgbClr val="000000"/>
                </a:solidFill>
                <a:latin typeface="IBM Plex Sans"/>
                <a:ea typeface="IBM Plex Sans"/>
                <a:cs typeface="IBM Plex Sans"/>
                <a:sym typeface="IBM Plex Sans"/>
              </a:rPr>
              <a:t>equitably</a:t>
            </a:r>
            <a:r>
              <a:rPr lang="en" sz="1700">
                <a:solidFill>
                  <a:srgbClr val="000000"/>
                </a:solidFill>
                <a:latin typeface="IBM Plex Sans"/>
                <a:ea typeface="IBM Plex Sans"/>
                <a:cs typeface="IBM Plex Sans"/>
                <a:sym typeface="IBM Plex Sans"/>
              </a:rPr>
              <a:t>, unbound by systemic barriers or entrenched hierarchies. </a:t>
            </a:r>
            <a:endParaRPr sz="1700">
              <a:solidFill>
                <a:srgbClr val="000000"/>
              </a:solidFill>
              <a:latin typeface="IBM Plex Sans"/>
              <a:ea typeface="IBM Plex Sans"/>
              <a:cs typeface="IBM Plex Sans"/>
              <a:sym typeface="IBM Plex Sans"/>
            </a:endParaRPr>
          </a:p>
          <a:p>
            <a:pPr indent="0" lvl="0" marL="0" rtl="0" algn="ctr">
              <a:lnSpc>
                <a:spcPct val="115000"/>
              </a:lnSpc>
              <a:spcBef>
                <a:spcPts val="1200"/>
              </a:spcBef>
              <a:spcAft>
                <a:spcPts val="1200"/>
              </a:spcAft>
              <a:buNone/>
            </a:pPr>
            <a:r>
              <a:rPr lang="en" sz="1700">
                <a:solidFill>
                  <a:srgbClr val="000000"/>
                </a:solidFill>
                <a:latin typeface="IBM Plex Sans"/>
                <a:ea typeface="IBM Plex Sans"/>
                <a:cs typeface="IBM Plex Sans"/>
                <a:sym typeface="IBM Plex Sans"/>
              </a:rPr>
              <a:t>We envision a future where scholarly ecosystems center collective care, fairness, and innovation—rooted in the belief that </a:t>
            </a:r>
            <a:r>
              <a:rPr b="1" lang="en" sz="1700">
                <a:solidFill>
                  <a:srgbClr val="000000"/>
                </a:solidFill>
                <a:latin typeface="IBM Plex Sans"/>
                <a:ea typeface="IBM Plex Sans"/>
                <a:cs typeface="IBM Plex Sans"/>
                <a:sym typeface="IBM Plex Sans"/>
              </a:rPr>
              <a:t>true progress emerges from the margins and flourishes through community</a:t>
            </a:r>
            <a:r>
              <a:rPr lang="en" sz="1700">
                <a:solidFill>
                  <a:srgbClr val="000000"/>
                </a:solidFill>
                <a:latin typeface="IBM Plex Sans"/>
                <a:ea typeface="IBM Plex Sans"/>
                <a:cs typeface="IBM Plex Sans"/>
                <a:sym typeface="IBM Plex Sans"/>
              </a:rPr>
              <a:t>.</a:t>
            </a:r>
            <a:endParaRPr sz="1700">
              <a:solidFill>
                <a:srgbClr val="000000"/>
              </a:solidFill>
              <a:latin typeface="IBM Plex Sans"/>
              <a:ea typeface="IBM Plex Sans"/>
              <a:cs typeface="IBM Plex Sans"/>
              <a:sym typeface="IBM Plex Sans"/>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4" name="Shape 684"/>
        <p:cNvGrpSpPr/>
        <p:nvPr/>
      </p:nvGrpSpPr>
      <p:grpSpPr>
        <a:xfrm>
          <a:off x="0" y="0"/>
          <a:ext cx="0" cy="0"/>
          <a:chOff x="0" y="0"/>
          <a:chExt cx="0" cy="0"/>
        </a:xfrm>
      </p:grpSpPr>
      <p:sp>
        <p:nvSpPr>
          <p:cNvPr id="685" name="Google Shape;685;p88"/>
          <p:cNvSpPr txBox="1"/>
          <p:nvPr>
            <p:ph type="title"/>
          </p:nvPr>
        </p:nvSpPr>
        <p:spPr>
          <a:xfrm>
            <a:off x="257400" y="345699"/>
            <a:ext cx="8629200" cy="65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lang="en" sz="2100">
                <a:solidFill>
                  <a:srgbClr val="E4002C"/>
                </a:solidFill>
              </a:rPr>
              <a:t>PREreview</a:t>
            </a:r>
            <a:r>
              <a:rPr lang="en" sz="2100">
                <a:solidFill>
                  <a:srgbClr val="0B0B0B"/>
                </a:solidFill>
              </a:rPr>
              <a:t> is a preprint review platform, a resource center, a convener</a:t>
            </a:r>
            <a:endParaRPr sz="2100">
              <a:solidFill>
                <a:srgbClr val="0B0B0B"/>
              </a:solidFill>
            </a:endParaRPr>
          </a:p>
        </p:txBody>
      </p:sp>
      <p:grpSp>
        <p:nvGrpSpPr>
          <p:cNvPr id="686" name="Google Shape;686;p88"/>
          <p:cNvGrpSpPr/>
          <p:nvPr/>
        </p:nvGrpSpPr>
        <p:grpSpPr>
          <a:xfrm>
            <a:off x="593288" y="1145100"/>
            <a:ext cx="2473800" cy="3048125"/>
            <a:chOff x="593288" y="1373700"/>
            <a:chExt cx="2473800" cy="3048125"/>
          </a:xfrm>
        </p:grpSpPr>
        <p:grpSp>
          <p:nvGrpSpPr>
            <p:cNvPr id="687" name="Google Shape;687;p88"/>
            <p:cNvGrpSpPr/>
            <p:nvPr/>
          </p:nvGrpSpPr>
          <p:grpSpPr>
            <a:xfrm>
              <a:off x="593288" y="1573725"/>
              <a:ext cx="2473800" cy="2848100"/>
              <a:chOff x="544288" y="1548325"/>
              <a:chExt cx="2473800" cy="2848100"/>
            </a:xfrm>
          </p:grpSpPr>
          <p:sp>
            <p:nvSpPr>
              <p:cNvPr id="688" name="Google Shape;688;p88"/>
              <p:cNvSpPr txBox="1"/>
              <p:nvPr/>
            </p:nvSpPr>
            <p:spPr>
              <a:xfrm>
                <a:off x="544288" y="2884125"/>
                <a:ext cx="2473800" cy="15123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600"/>
                  </a:spcAft>
                  <a:buNone/>
                </a:pPr>
                <a:r>
                  <a:rPr b="1" lang="en">
                    <a:solidFill>
                      <a:srgbClr val="0B0B0B"/>
                    </a:solidFill>
                    <a:latin typeface="IBM Plex Sans"/>
                    <a:ea typeface="IBM Plex Sans"/>
                    <a:cs typeface="IBM Plex Sans"/>
                    <a:sym typeface="IBM Plex Sans"/>
                  </a:rPr>
                  <a:t>Peer review training programs</a:t>
                </a:r>
                <a:r>
                  <a:rPr lang="en">
                    <a:solidFill>
                      <a:srgbClr val="0B0B0B"/>
                    </a:solidFill>
                    <a:latin typeface="IBM Plex Sans"/>
                    <a:ea typeface="IBM Plex Sans"/>
                    <a:cs typeface="IBM Plex Sans"/>
                    <a:sym typeface="IBM Plex Sans"/>
                  </a:rPr>
                  <a:t> to train researchers and experts on constructive, socially-conscious peer-review practices </a:t>
                </a:r>
                <a:endParaRPr b="1">
                  <a:solidFill>
                    <a:srgbClr val="0B0B0B"/>
                  </a:solidFill>
                  <a:latin typeface="IBM Plex Sans"/>
                  <a:ea typeface="IBM Plex Sans"/>
                  <a:cs typeface="IBM Plex Sans"/>
                  <a:sym typeface="IBM Plex Sans"/>
                </a:endParaRPr>
              </a:p>
            </p:txBody>
          </p:sp>
          <p:pic>
            <p:nvPicPr>
              <p:cNvPr id="689" name="Google Shape;689;p88"/>
              <p:cNvPicPr preferRelativeResize="0"/>
              <p:nvPr/>
            </p:nvPicPr>
            <p:blipFill rotWithShape="1">
              <a:blip r:embed="rId3">
                <a:alphaModFix/>
              </a:blip>
              <a:srcRect b="0" l="0" r="0" t="0"/>
              <a:stretch/>
            </p:blipFill>
            <p:spPr>
              <a:xfrm>
                <a:off x="1130175" y="1548325"/>
                <a:ext cx="1274838" cy="1274838"/>
              </a:xfrm>
              <a:prstGeom prst="rect">
                <a:avLst/>
              </a:prstGeom>
              <a:noFill/>
              <a:ln>
                <a:noFill/>
              </a:ln>
            </p:spPr>
          </p:pic>
        </p:grpSp>
        <p:pic>
          <p:nvPicPr>
            <p:cNvPr id="690" name="Google Shape;690;p88" title="blobs-combined@2x.png"/>
            <p:cNvPicPr preferRelativeResize="0"/>
            <p:nvPr/>
          </p:nvPicPr>
          <p:blipFill>
            <a:blip r:embed="rId4">
              <a:alphaModFix/>
            </a:blip>
            <a:stretch>
              <a:fillRect/>
            </a:stretch>
          </p:blipFill>
          <p:spPr>
            <a:xfrm>
              <a:off x="875725" y="1373700"/>
              <a:ext cx="1908526" cy="1689724"/>
            </a:xfrm>
            <a:prstGeom prst="rect">
              <a:avLst/>
            </a:prstGeom>
            <a:noFill/>
            <a:ln>
              <a:noFill/>
            </a:ln>
          </p:spPr>
        </p:pic>
      </p:grpSp>
      <p:grpSp>
        <p:nvGrpSpPr>
          <p:cNvPr id="691" name="Google Shape;691;p88"/>
          <p:cNvGrpSpPr/>
          <p:nvPr/>
        </p:nvGrpSpPr>
        <p:grpSpPr>
          <a:xfrm>
            <a:off x="3335088" y="1124638"/>
            <a:ext cx="2473800" cy="3061000"/>
            <a:chOff x="3335088" y="1353238"/>
            <a:chExt cx="2473800" cy="3061000"/>
          </a:xfrm>
        </p:grpSpPr>
        <p:grpSp>
          <p:nvGrpSpPr>
            <p:cNvPr id="692" name="Google Shape;692;p88"/>
            <p:cNvGrpSpPr/>
            <p:nvPr/>
          </p:nvGrpSpPr>
          <p:grpSpPr>
            <a:xfrm>
              <a:off x="3335088" y="1353238"/>
              <a:ext cx="2473800" cy="3061000"/>
              <a:chOff x="3286088" y="1404038"/>
              <a:chExt cx="2473800" cy="3061000"/>
            </a:xfrm>
          </p:grpSpPr>
          <p:sp>
            <p:nvSpPr>
              <p:cNvPr id="693" name="Google Shape;693;p88"/>
              <p:cNvSpPr txBox="1"/>
              <p:nvPr/>
            </p:nvSpPr>
            <p:spPr>
              <a:xfrm>
                <a:off x="3286088" y="2952738"/>
                <a:ext cx="2473800" cy="15123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600"/>
                  </a:spcAft>
                  <a:buNone/>
                </a:pPr>
                <a:r>
                  <a:rPr b="1" lang="en">
                    <a:solidFill>
                      <a:srgbClr val="0B0B0B"/>
                    </a:solidFill>
                    <a:latin typeface="IBM Plex Sans"/>
                    <a:ea typeface="IBM Plex Sans"/>
                    <a:cs typeface="IBM Plex Sans"/>
                    <a:sym typeface="IBM Plex Sans"/>
                  </a:rPr>
                  <a:t>Open platform </a:t>
                </a:r>
                <a:r>
                  <a:rPr lang="en">
                    <a:solidFill>
                      <a:srgbClr val="0B0B0B"/>
                    </a:solidFill>
                    <a:latin typeface="IBM Plex Sans"/>
                    <a:ea typeface="IBM Plex Sans"/>
                    <a:cs typeface="IBM Plex Sans"/>
                    <a:sym typeface="IBM Plex Sans"/>
                  </a:rPr>
                  <a:t>where </a:t>
                </a:r>
                <a:r>
                  <a:rPr b="1" lang="en">
                    <a:solidFill>
                      <a:srgbClr val="0B0B0B"/>
                    </a:solidFill>
                    <a:latin typeface="IBM Plex Sans"/>
                    <a:ea typeface="IBM Plex Sans"/>
                    <a:cs typeface="IBM Plex Sans"/>
                    <a:sym typeface="IBM Plex Sans"/>
                  </a:rPr>
                  <a:t>anyone with an ORCID iD</a:t>
                </a:r>
                <a:r>
                  <a:rPr lang="en">
                    <a:solidFill>
                      <a:srgbClr val="0B0B0B"/>
                    </a:solidFill>
                    <a:latin typeface="IBM Plex Sans"/>
                    <a:ea typeface="IBM Plex Sans"/>
                    <a:cs typeface="IBM Plex Sans"/>
                    <a:sym typeface="IBM Plex Sans"/>
                  </a:rPr>
                  <a:t> can share open, constructive feedback to preprints and be recognized for their contributions</a:t>
                </a:r>
                <a:endParaRPr>
                  <a:solidFill>
                    <a:srgbClr val="0B0B0B"/>
                  </a:solidFill>
                  <a:latin typeface="IBM Plex Sans"/>
                  <a:ea typeface="IBM Plex Sans"/>
                  <a:cs typeface="IBM Plex Sans"/>
                  <a:sym typeface="IBM Plex Sans"/>
                </a:endParaRPr>
              </a:p>
            </p:txBody>
          </p:sp>
          <p:pic>
            <p:nvPicPr>
              <p:cNvPr id="694" name="Google Shape;694;p88"/>
              <p:cNvPicPr preferRelativeResize="0"/>
              <p:nvPr/>
            </p:nvPicPr>
            <p:blipFill>
              <a:blip r:embed="rId5">
                <a:alphaModFix/>
              </a:blip>
              <a:stretch>
                <a:fillRect/>
              </a:stretch>
            </p:blipFill>
            <p:spPr>
              <a:xfrm>
                <a:off x="3688832" y="1404038"/>
                <a:ext cx="1668324" cy="1668324"/>
              </a:xfrm>
              <a:prstGeom prst="rect">
                <a:avLst/>
              </a:prstGeom>
              <a:noFill/>
              <a:ln>
                <a:noFill/>
              </a:ln>
            </p:spPr>
          </p:pic>
        </p:grpSp>
        <p:pic>
          <p:nvPicPr>
            <p:cNvPr id="695" name="Google Shape;695;p88" title="blobs-combined@2x.png"/>
            <p:cNvPicPr preferRelativeResize="0"/>
            <p:nvPr/>
          </p:nvPicPr>
          <p:blipFill>
            <a:blip r:embed="rId4">
              <a:alphaModFix/>
            </a:blip>
            <a:stretch>
              <a:fillRect/>
            </a:stretch>
          </p:blipFill>
          <p:spPr>
            <a:xfrm>
              <a:off x="3617744" y="1373700"/>
              <a:ext cx="1908526" cy="1689724"/>
            </a:xfrm>
            <a:prstGeom prst="rect">
              <a:avLst/>
            </a:prstGeom>
            <a:noFill/>
            <a:ln>
              <a:noFill/>
            </a:ln>
          </p:spPr>
        </p:pic>
      </p:grpSp>
      <p:grpSp>
        <p:nvGrpSpPr>
          <p:cNvPr id="696" name="Google Shape;696;p88"/>
          <p:cNvGrpSpPr/>
          <p:nvPr/>
        </p:nvGrpSpPr>
        <p:grpSpPr>
          <a:xfrm>
            <a:off x="6076888" y="1145100"/>
            <a:ext cx="2473800" cy="3048125"/>
            <a:chOff x="6076888" y="1373700"/>
            <a:chExt cx="2473800" cy="3048125"/>
          </a:xfrm>
        </p:grpSpPr>
        <p:grpSp>
          <p:nvGrpSpPr>
            <p:cNvPr id="697" name="Google Shape;697;p88"/>
            <p:cNvGrpSpPr/>
            <p:nvPr/>
          </p:nvGrpSpPr>
          <p:grpSpPr>
            <a:xfrm>
              <a:off x="6076888" y="1518588"/>
              <a:ext cx="2473800" cy="2903237"/>
              <a:chOff x="6027888" y="1493188"/>
              <a:chExt cx="2473800" cy="2903237"/>
            </a:xfrm>
          </p:grpSpPr>
          <p:sp>
            <p:nvSpPr>
              <p:cNvPr id="698" name="Google Shape;698;p88"/>
              <p:cNvSpPr txBox="1"/>
              <p:nvPr/>
            </p:nvSpPr>
            <p:spPr>
              <a:xfrm>
                <a:off x="6027888" y="2884125"/>
                <a:ext cx="2473800" cy="15123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600"/>
                  </a:spcAft>
                  <a:buNone/>
                </a:pPr>
                <a:r>
                  <a:rPr b="1" lang="en">
                    <a:solidFill>
                      <a:srgbClr val="0B0B0B"/>
                    </a:solidFill>
                    <a:latin typeface="IBM Plex Sans"/>
                    <a:ea typeface="IBM Plex Sans"/>
                    <a:cs typeface="IBM Plex Sans"/>
                    <a:sym typeface="IBM Plex Sans"/>
                  </a:rPr>
                  <a:t>Community engagement </a:t>
                </a:r>
                <a:r>
                  <a:rPr lang="en">
                    <a:solidFill>
                      <a:srgbClr val="0B0B0B"/>
                    </a:solidFill>
                    <a:latin typeface="IBM Plex Sans"/>
                    <a:ea typeface="IBM Plex Sans"/>
                    <a:cs typeface="IBM Plex Sans"/>
                    <a:sym typeface="IBM Plex Sans"/>
                  </a:rPr>
                  <a:t>with experts around via collaborative Live Reviews of preprints, PREreview Clubs, and an annual Champions Program. </a:t>
                </a:r>
                <a:endParaRPr>
                  <a:solidFill>
                    <a:srgbClr val="0B0B0B"/>
                  </a:solidFill>
                  <a:latin typeface="IBM Plex Sans"/>
                  <a:ea typeface="IBM Plex Sans"/>
                  <a:cs typeface="IBM Plex Sans"/>
                  <a:sym typeface="IBM Plex Sans"/>
                </a:endParaRPr>
              </a:p>
            </p:txBody>
          </p:sp>
          <p:pic>
            <p:nvPicPr>
              <p:cNvPr id="699" name="Google Shape;699;p88"/>
              <p:cNvPicPr preferRelativeResize="0"/>
              <p:nvPr/>
            </p:nvPicPr>
            <p:blipFill rotWithShape="1">
              <a:blip r:embed="rId6">
                <a:alphaModFix/>
              </a:blip>
              <a:srcRect b="0" l="0" r="0" t="0"/>
              <a:stretch/>
            </p:blipFill>
            <p:spPr>
              <a:xfrm>
                <a:off x="6640975" y="1493188"/>
                <a:ext cx="1372851" cy="1372851"/>
              </a:xfrm>
              <a:prstGeom prst="rect">
                <a:avLst/>
              </a:prstGeom>
              <a:noFill/>
              <a:ln>
                <a:noFill/>
              </a:ln>
            </p:spPr>
          </p:pic>
        </p:grpSp>
        <p:pic>
          <p:nvPicPr>
            <p:cNvPr id="700" name="Google Shape;700;p88" title="blobs-combined@2x.png"/>
            <p:cNvPicPr preferRelativeResize="0"/>
            <p:nvPr/>
          </p:nvPicPr>
          <p:blipFill>
            <a:blip r:embed="rId4">
              <a:alphaModFix/>
            </a:blip>
            <a:stretch>
              <a:fillRect/>
            </a:stretch>
          </p:blipFill>
          <p:spPr>
            <a:xfrm>
              <a:off x="6359762" y="1373700"/>
              <a:ext cx="1908526" cy="1689724"/>
            </a:xfrm>
            <a:prstGeom prst="rect">
              <a:avLst/>
            </a:prstGeom>
            <a:noFill/>
            <a:ln>
              <a:noFill/>
            </a:ln>
          </p:spPr>
        </p:pic>
      </p:grpSp>
      <p:sp>
        <p:nvSpPr>
          <p:cNvPr id="701" name="Google Shape;701;p88"/>
          <p:cNvSpPr txBox="1"/>
          <p:nvPr/>
        </p:nvSpPr>
        <p:spPr>
          <a:xfrm>
            <a:off x="3593400" y="4360191"/>
            <a:ext cx="19572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600" u="sng">
                <a:solidFill>
                  <a:schemeClr val="hlink"/>
                </a:solidFill>
                <a:latin typeface="IBM Plex Sans"/>
                <a:ea typeface="IBM Plex Sans"/>
                <a:cs typeface="IBM Plex Sans"/>
                <a:sym typeface="IBM Plex Sans"/>
                <a:hlinkClick r:id="rId7"/>
              </a:rPr>
              <a:t>prereview.org</a:t>
            </a:r>
            <a:endParaRPr sz="2000">
              <a:solidFill>
                <a:srgbClr val="E4002C"/>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86"/>
                                        </p:tgtEl>
                                        <p:attrNameLst>
                                          <p:attrName>style.visibility</p:attrName>
                                        </p:attrNameLst>
                                      </p:cBhvr>
                                      <p:to>
                                        <p:strVal val="visible"/>
                                      </p:to>
                                    </p:set>
                                    <p:animEffect filter="fade" transition="in">
                                      <p:cBhvr>
                                        <p:cTn dur="1000"/>
                                        <p:tgtEl>
                                          <p:spTgt spid="68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91"/>
                                        </p:tgtEl>
                                        <p:attrNameLst>
                                          <p:attrName>style.visibility</p:attrName>
                                        </p:attrNameLst>
                                      </p:cBhvr>
                                      <p:to>
                                        <p:strVal val="visible"/>
                                      </p:to>
                                    </p:set>
                                    <p:animEffect filter="fade" transition="in">
                                      <p:cBhvr>
                                        <p:cTn dur="1000"/>
                                        <p:tgtEl>
                                          <p:spTgt spid="69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96"/>
                                        </p:tgtEl>
                                        <p:attrNameLst>
                                          <p:attrName>style.visibility</p:attrName>
                                        </p:attrNameLst>
                                      </p:cBhvr>
                                      <p:to>
                                        <p:strVal val="visible"/>
                                      </p:to>
                                    </p:set>
                                    <p:animEffect filter="fade" transition="in">
                                      <p:cBhvr>
                                        <p:cTn dur="1000"/>
                                        <p:tgtEl>
                                          <p:spTgt spid="69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5" name="Shape 705"/>
        <p:cNvGrpSpPr/>
        <p:nvPr/>
      </p:nvGrpSpPr>
      <p:grpSpPr>
        <a:xfrm>
          <a:off x="0" y="0"/>
          <a:ext cx="0" cy="0"/>
          <a:chOff x="0" y="0"/>
          <a:chExt cx="0" cy="0"/>
        </a:xfrm>
      </p:grpSpPr>
      <p:sp>
        <p:nvSpPr>
          <p:cNvPr id="706" name="Google Shape;706;p89"/>
          <p:cNvSpPr txBox="1"/>
          <p:nvPr>
            <p:ph idx="4294967295" type="title"/>
          </p:nvPr>
        </p:nvSpPr>
        <p:spPr>
          <a:xfrm>
            <a:off x="257400" y="356125"/>
            <a:ext cx="8629200" cy="65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200"/>
              <a:t>Open Reviewers </a:t>
            </a:r>
            <a:r>
              <a:rPr b="1" lang="en" sz="2200">
                <a:solidFill>
                  <a:srgbClr val="E4002C"/>
                </a:solidFill>
              </a:rPr>
              <a:t>training </a:t>
            </a:r>
            <a:r>
              <a:rPr b="1" lang="en" sz="2200"/>
              <a:t>and</a:t>
            </a:r>
            <a:r>
              <a:rPr b="1" lang="en" sz="2200">
                <a:solidFill>
                  <a:srgbClr val="E4002C"/>
                </a:solidFill>
              </a:rPr>
              <a:t> resources</a:t>
            </a:r>
            <a:endParaRPr b="1" sz="2200">
              <a:solidFill>
                <a:srgbClr val="0B0B0B"/>
              </a:solidFill>
            </a:endParaRPr>
          </a:p>
        </p:txBody>
      </p:sp>
      <p:grpSp>
        <p:nvGrpSpPr>
          <p:cNvPr id="707" name="Google Shape;707;p89"/>
          <p:cNvGrpSpPr/>
          <p:nvPr/>
        </p:nvGrpSpPr>
        <p:grpSpPr>
          <a:xfrm>
            <a:off x="3241674" y="1393935"/>
            <a:ext cx="2660675" cy="2355644"/>
            <a:chOff x="875725" y="1373700"/>
            <a:chExt cx="1908526" cy="1689724"/>
          </a:xfrm>
        </p:grpSpPr>
        <p:pic>
          <p:nvPicPr>
            <p:cNvPr id="708" name="Google Shape;708;p89"/>
            <p:cNvPicPr preferRelativeResize="0"/>
            <p:nvPr/>
          </p:nvPicPr>
          <p:blipFill rotWithShape="1">
            <a:blip r:embed="rId3">
              <a:alphaModFix/>
            </a:blip>
            <a:srcRect b="0" l="0" r="0" t="0"/>
            <a:stretch/>
          </p:blipFill>
          <p:spPr>
            <a:xfrm>
              <a:off x="1179175" y="1573725"/>
              <a:ext cx="1274838" cy="1274838"/>
            </a:xfrm>
            <a:prstGeom prst="rect">
              <a:avLst/>
            </a:prstGeom>
            <a:noFill/>
            <a:ln>
              <a:noFill/>
            </a:ln>
          </p:spPr>
        </p:pic>
        <p:pic>
          <p:nvPicPr>
            <p:cNvPr id="709" name="Google Shape;709;p89" title="blobs-combined@2x.png"/>
            <p:cNvPicPr preferRelativeResize="0"/>
            <p:nvPr/>
          </p:nvPicPr>
          <p:blipFill>
            <a:blip r:embed="rId4">
              <a:alphaModFix/>
            </a:blip>
            <a:stretch>
              <a:fillRect/>
            </a:stretch>
          </p:blipFill>
          <p:spPr>
            <a:xfrm>
              <a:off x="875725" y="1373700"/>
              <a:ext cx="1908526" cy="1689724"/>
            </a:xfrm>
            <a:prstGeom prst="rect">
              <a:avLst/>
            </a:prstGeom>
            <a:noFill/>
            <a:ln>
              <a:noFill/>
            </a:ln>
          </p:spPr>
        </p:pic>
      </p:grpSp>
      <p:grpSp>
        <p:nvGrpSpPr>
          <p:cNvPr id="710" name="Google Shape;710;p89"/>
          <p:cNvGrpSpPr/>
          <p:nvPr/>
        </p:nvGrpSpPr>
        <p:grpSpPr>
          <a:xfrm>
            <a:off x="5951300" y="1241525"/>
            <a:ext cx="2567835" cy="3317650"/>
            <a:chOff x="693500" y="1387500"/>
            <a:chExt cx="2567835" cy="3317650"/>
          </a:xfrm>
        </p:grpSpPr>
        <p:sp>
          <p:nvSpPr>
            <p:cNvPr id="711" name="Google Shape;711;p89"/>
            <p:cNvSpPr txBox="1"/>
            <p:nvPr/>
          </p:nvSpPr>
          <p:spPr>
            <a:xfrm>
              <a:off x="888413" y="4058650"/>
              <a:ext cx="21780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500">
                  <a:solidFill>
                    <a:srgbClr val="E4002C"/>
                  </a:solidFill>
                  <a:latin typeface="IBM Plex Sans"/>
                  <a:ea typeface="IBM Plex Sans"/>
                  <a:cs typeface="IBM Plex Sans"/>
                  <a:sym typeface="IBM Plex Sans"/>
                </a:rPr>
                <a:t>PREreview Champions 2025</a:t>
              </a:r>
              <a:endParaRPr b="1" sz="100">
                <a:solidFill>
                  <a:srgbClr val="E4002C"/>
                </a:solidFill>
                <a:latin typeface="IBM Plex Sans"/>
                <a:ea typeface="IBM Plex Sans"/>
                <a:cs typeface="IBM Plex Sans"/>
                <a:sym typeface="IBM Plex Sans"/>
              </a:endParaRPr>
            </a:p>
          </p:txBody>
        </p:sp>
        <p:pic>
          <p:nvPicPr>
            <p:cNvPr id="712" name="Google Shape;712;p89" title="Screenshot 2025-04-01 at 12.10.07 PM.png"/>
            <p:cNvPicPr preferRelativeResize="0"/>
            <p:nvPr/>
          </p:nvPicPr>
          <p:blipFill>
            <a:blip r:embed="rId5">
              <a:alphaModFix/>
            </a:blip>
            <a:stretch>
              <a:fillRect/>
            </a:stretch>
          </p:blipFill>
          <p:spPr>
            <a:xfrm>
              <a:off x="693500" y="1387500"/>
              <a:ext cx="2567835" cy="2634099"/>
            </a:xfrm>
            <a:prstGeom prst="rect">
              <a:avLst/>
            </a:prstGeom>
            <a:noFill/>
            <a:ln>
              <a:noFill/>
            </a:ln>
          </p:spPr>
        </p:pic>
      </p:grpSp>
      <p:grpSp>
        <p:nvGrpSpPr>
          <p:cNvPr id="713" name="Google Shape;713;p89"/>
          <p:cNvGrpSpPr/>
          <p:nvPr/>
        </p:nvGrpSpPr>
        <p:grpSpPr>
          <a:xfrm>
            <a:off x="414666" y="1055493"/>
            <a:ext cx="2827009" cy="4002279"/>
            <a:chOff x="5983391" y="293493"/>
            <a:chExt cx="2827009" cy="4002279"/>
          </a:xfrm>
        </p:grpSpPr>
        <p:pic>
          <p:nvPicPr>
            <p:cNvPr id="714" name="Google Shape;714;p89" title="africarxiv-logo.png"/>
            <p:cNvPicPr preferRelativeResize="0"/>
            <p:nvPr/>
          </p:nvPicPr>
          <p:blipFill>
            <a:blip r:embed="rId6">
              <a:alphaModFix/>
            </a:blip>
            <a:stretch>
              <a:fillRect/>
            </a:stretch>
          </p:blipFill>
          <p:spPr>
            <a:xfrm>
              <a:off x="6000149" y="3596997"/>
              <a:ext cx="1335920" cy="698775"/>
            </a:xfrm>
            <a:prstGeom prst="rect">
              <a:avLst/>
            </a:prstGeom>
            <a:noFill/>
            <a:ln>
              <a:noFill/>
            </a:ln>
          </p:spPr>
        </p:pic>
        <p:pic>
          <p:nvPicPr>
            <p:cNvPr id="715" name="Google Shape;715;p89" title="tcclogo.png"/>
            <p:cNvPicPr preferRelativeResize="0"/>
            <p:nvPr/>
          </p:nvPicPr>
          <p:blipFill>
            <a:blip r:embed="rId7">
              <a:alphaModFix/>
            </a:blip>
            <a:stretch>
              <a:fillRect/>
            </a:stretch>
          </p:blipFill>
          <p:spPr>
            <a:xfrm>
              <a:off x="7602277" y="2392317"/>
              <a:ext cx="1080314" cy="646500"/>
            </a:xfrm>
            <a:prstGeom prst="rect">
              <a:avLst/>
            </a:prstGeom>
            <a:noFill/>
            <a:ln>
              <a:noFill/>
            </a:ln>
          </p:spPr>
        </p:pic>
        <p:pic>
          <p:nvPicPr>
            <p:cNvPr id="716" name="Google Shape;716;p89" title="elife-full-color-horizontal-2020.png"/>
            <p:cNvPicPr preferRelativeResize="0"/>
            <p:nvPr/>
          </p:nvPicPr>
          <p:blipFill>
            <a:blip r:embed="rId8">
              <a:alphaModFix/>
            </a:blip>
            <a:stretch>
              <a:fillRect/>
            </a:stretch>
          </p:blipFill>
          <p:spPr>
            <a:xfrm>
              <a:off x="6084296" y="2487863"/>
              <a:ext cx="1167625" cy="458719"/>
            </a:xfrm>
            <a:prstGeom prst="rect">
              <a:avLst/>
            </a:prstGeom>
            <a:noFill/>
            <a:ln>
              <a:noFill/>
            </a:ln>
          </p:spPr>
        </p:pic>
        <p:pic>
          <p:nvPicPr>
            <p:cNvPr id="717" name="Google Shape;717;p89" title="Eider-logo.png"/>
            <p:cNvPicPr preferRelativeResize="0"/>
            <p:nvPr/>
          </p:nvPicPr>
          <p:blipFill>
            <a:blip r:embed="rId9">
              <a:alphaModFix/>
            </a:blip>
            <a:stretch>
              <a:fillRect/>
            </a:stretch>
          </p:blipFill>
          <p:spPr>
            <a:xfrm>
              <a:off x="7474472" y="3134663"/>
              <a:ext cx="1335924" cy="434487"/>
            </a:xfrm>
            <a:prstGeom prst="rect">
              <a:avLst/>
            </a:prstGeom>
            <a:noFill/>
            <a:ln>
              <a:noFill/>
            </a:ln>
          </p:spPr>
        </p:pic>
        <p:pic>
          <p:nvPicPr>
            <p:cNvPr id="718" name="Google Shape;718;p89" title="CCF_Logo_H_Pos_RGB.png"/>
            <p:cNvPicPr preferRelativeResize="0"/>
            <p:nvPr/>
          </p:nvPicPr>
          <p:blipFill>
            <a:blip r:embed="rId10">
              <a:alphaModFix/>
            </a:blip>
            <a:stretch>
              <a:fillRect/>
            </a:stretch>
          </p:blipFill>
          <p:spPr>
            <a:xfrm>
              <a:off x="5983391" y="3042427"/>
              <a:ext cx="1369436" cy="458725"/>
            </a:xfrm>
            <a:prstGeom prst="rect">
              <a:avLst/>
            </a:prstGeom>
            <a:noFill/>
            <a:ln>
              <a:noFill/>
            </a:ln>
          </p:spPr>
        </p:pic>
        <p:pic>
          <p:nvPicPr>
            <p:cNvPr id="719" name="Google Shape;719;p89" title="Social-media-Toolkit (332 x 260 px).png"/>
            <p:cNvPicPr preferRelativeResize="0"/>
            <p:nvPr/>
          </p:nvPicPr>
          <p:blipFill rotWithShape="1">
            <a:blip r:embed="rId11">
              <a:alphaModFix/>
            </a:blip>
            <a:srcRect b="5213" l="0" r="0" t="0"/>
            <a:stretch/>
          </p:blipFill>
          <p:spPr>
            <a:xfrm>
              <a:off x="5983400" y="293493"/>
              <a:ext cx="2827000" cy="2098532"/>
            </a:xfrm>
            <a:prstGeom prst="rect">
              <a:avLst/>
            </a:prstGeom>
            <a:noFill/>
            <a:ln>
              <a:noFill/>
            </a:ln>
          </p:spPr>
        </p:pic>
        <p:pic>
          <p:nvPicPr>
            <p:cNvPr id="720" name="Google Shape;720;p89" title="AREN_Logo_UKRN.png"/>
            <p:cNvPicPr preferRelativeResize="0"/>
            <p:nvPr/>
          </p:nvPicPr>
          <p:blipFill>
            <a:blip r:embed="rId12">
              <a:alphaModFix/>
            </a:blip>
            <a:stretch>
              <a:fillRect/>
            </a:stretch>
          </p:blipFill>
          <p:spPr>
            <a:xfrm>
              <a:off x="7510150" y="3665000"/>
              <a:ext cx="1278065" cy="584550"/>
            </a:xfrm>
            <a:prstGeom prst="rect">
              <a:avLst/>
            </a:prstGeom>
            <a:noFill/>
            <a:ln>
              <a:noFill/>
            </a:ln>
          </p:spPr>
        </p:pic>
      </p:grpSp>
      <p:sp>
        <p:nvSpPr>
          <p:cNvPr id="721" name="Google Shape;721;p89">
            <a:hlinkClick r:id="rId13"/>
          </p:cNvPr>
          <p:cNvSpPr txBox="1"/>
          <p:nvPr/>
        </p:nvSpPr>
        <p:spPr>
          <a:xfrm>
            <a:off x="849575" y="887791"/>
            <a:ext cx="1957200" cy="354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100" u="sng">
                <a:solidFill>
                  <a:srgbClr val="E4002C"/>
                </a:solidFill>
                <a:latin typeface="IBM Plex Sans"/>
                <a:ea typeface="IBM Plex Sans"/>
                <a:cs typeface="IBM Plex Sans"/>
                <a:sym typeface="IBM Plex Sans"/>
                <a:hlinkClick r:id="rId14">
                  <a:extLst>
                    <a:ext uri="{A12FA001-AC4F-418D-AE19-62706E023703}">
                      <ahyp:hlinkClr val="tx"/>
                    </a:ext>
                  </a:extLst>
                </a:hlinkClick>
              </a:rPr>
              <a:t>prereview.org/resources</a:t>
            </a:r>
            <a:endParaRPr sz="1100">
              <a:solidFill>
                <a:srgbClr val="E4002C"/>
              </a:solidFill>
              <a:latin typeface="IBM Plex Sans"/>
              <a:ea typeface="IBM Plex Sans"/>
              <a:cs typeface="IBM Plex Sans"/>
              <a:sym typeface="IBM Plex Sans"/>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3"/>
                                        </p:tgtEl>
                                        <p:attrNameLst>
                                          <p:attrName>style.visibility</p:attrName>
                                        </p:attrNameLst>
                                      </p:cBhvr>
                                      <p:to>
                                        <p:strVal val="visible"/>
                                      </p:to>
                                    </p:set>
                                    <p:animEffect filter="fade" transition="in">
                                      <p:cBhvr>
                                        <p:cTn dur="1800"/>
                                        <p:tgtEl>
                                          <p:spTgt spid="7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21"/>
                                        </p:tgtEl>
                                        <p:attrNameLst>
                                          <p:attrName>style.visibility</p:attrName>
                                        </p:attrNameLst>
                                      </p:cBhvr>
                                      <p:to>
                                        <p:strVal val="visible"/>
                                      </p:to>
                                    </p:set>
                                    <p:animEffect filter="fade" transition="in">
                                      <p:cBhvr>
                                        <p:cTn dur="1000"/>
                                        <p:tgtEl>
                                          <p:spTgt spid="7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10"/>
                                        </p:tgtEl>
                                        <p:attrNameLst>
                                          <p:attrName>style.visibility</p:attrName>
                                        </p:attrNameLst>
                                      </p:cBhvr>
                                      <p:to>
                                        <p:strVal val="visible"/>
                                      </p:to>
                                    </p:set>
                                    <p:animEffect filter="fade" transition="in">
                                      <p:cBhvr>
                                        <p:cTn dur="1000"/>
                                        <p:tgtEl>
                                          <p:spTgt spid="71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25" name="Shape 725"/>
        <p:cNvGrpSpPr/>
        <p:nvPr/>
      </p:nvGrpSpPr>
      <p:grpSpPr>
        <a:xfrm>
          <a:off x="0" y="0"/>
          <a:ext cx="0" cy="0"/>
          <a:chOff x="0" y="0"/>
          <a:chExt cx="0" cy="0"/>
        </a:xfrm>
      </p:grpSpPr>
      <p:grpSp>
        <p:nvGrpSpPr>
          <p:cNvPr id="726" name="Google Shape;726;p90"/>
          <p:cNvGrpSpPr/>
          <p:nvPr/>
        </p:nvGrpSpPr>
        <p:grpSpPr>
          <a:xfrm>
            <a:off x="3257019" y="1323649"/>
            <a:ext cx="2629948" cy="2328609"/>
            <a:chOff x="6359762" y="1373700"/>
            <a:chExt cx="1908526" cy="1689724"/>
          </a:xfrm>
        </p:grpSpPr>
        <p:pic>
          <p:nvPicPr>
            <p:cNvPr id="727" name="Google Shape;727;p90"/>
            <p:cNvPicPr preferRelativeResize="0"/>
            <p:nvPr/>
          </p:nvPicPr>
          <p:blipFill rotWithShape="1">
            <a:blip r:embed="rId3">
              <a:alphaModFix/>
            </a:blip>
            <a:srcRect b="0" l="0" r="0" t="0"/>
            <a:stretch/>
          </p:blipFill>
          <p:spPr>
            <a:xfrm>
              <a:off x="6689975" y="1518588"/>
              <a:ext cx="1372851" cy="1372851"/>
            </a:xfrm>
            <a:prstGeom prst="rect">
              <a:avLst/>
            </a:prstGeom>
            <a:noFill/>
            <a:ln>
              <a:noFill/>
            </a:ln>
          </p:spPr>
        </p:pic>
        <p:pic>
          <p:nvPicPr>
            <p:cNvPr id="728" name="Google Shape;728;p90" title="blobs-combined@2x.png"/>
            <p:cNvPicPr preferRelativeResize="0"/>
            <p:nvPr/>
          </p:nvPicPr>
          <p:blipFill>
            <a:blip r:embed="rId4">
              <a:alphaModFix/>
            </a:blip>
            <a:stretch>
              <a:fillRect/>
            </a:stretch>
          </p:blipFill>
          <p:spPr>
            <a:xfrm>
              <a:off x="6359762" y="1373700"/>
              <a:ext cx="1908526" cy="1689724"/>
            </a:xfrm>
            <a:prstGeom prst="rect">
              <a:avLst/>
            </a:prstGeom>
            <a:noFill/>
            <a:ln>
              <a:noFill/>
            </a:ln>
          </p:spPr>
        </p:pic>
      </p:grpSp>
      <p:sp>
        <p:nvSpPr>
          <p:cNvPr id="729" name="Google Shape;729;p90"/>
          <p:cNvSpPr txBox="1"/>
          <p:nvPr>
            <p:ph idx="4294967295" type="title"/>
          </p:nvPr>
        </p:nvSpPr>
        <p:spPr>
          <a:xfrm>
            <a:off x="257400" y="432325"/>
            <a:ext cx="8629200" cy="65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200">
                <a:solidFill>
                  <a:srgbClr val="E4002C"/>
                </a:solidFill>
              </a:rPr>
              <a:t>Collaborative</a:t>
            </a:r>
            <a:r>
              <a:rPr b="1" lang="en" sz="2200"/>
              <a:t> and</a:t>
            </a:r>
            <a:r>
              <a:rPr b="1" lang="en" sz="2200">
                <a:solidFill>
                  <a:srgbClr val="E4002C"/>
                </a:solidFill>
              </a:rPr>
              <a:t> interactive </a:t>
            </a:r>
            <a:r>
              <a:rPr b="1" lang="en" sz="2200"/>
              <a:t>peer review</a:t>
            </a:r>
            <a:endParaRPr b="1" sz="2200"/>
          </a:p>
        </p:txBody>
      </p:sp>
      <p:grpSp>
        <p:nvGrpSpPr>
          <p:cNvPr id="730" name="Google Shape;730;p90"/>
          <p:cNvGrpSpPr/>
          <p:nvPr/>
        </p:nvGrpSpPr>
        <p:grpSpPr>
          <a:xfrm>
            <a:off x="315475" y="1323650"/>
            <a:ext cx="2988226" cy="3001601"/>
            <a:chOff x="315475" y="1323650"/>
            <a:chExt cx="2988226" cy="3001601"/>
          </a:xfrm>
        </p:grpSpPr>
        <p:pic>
          <p:nvPicPr>
            <p:cNvPr descr="Image shows a range of people in black and white smiling and waving on Zoom." id="731" name="Google Shape;731;p90"/>
            <p:cNvPicPr preferRelativeResize="0"/>
            <p:nvPr/>
          </p:nvPicPr>
          <p:blipFill>
            <a:blip r:embed="rId5">
              <a:alphaModFix/>
            </a:blip>
            <a:stretch>
              <a:fillRect/>
            </a:stretch>
          </p:blipFill>
          <p:spPr>
            <a:xfrm>
              <a:off x="315475" y="1323650"/>
              <a:ext cx="2988221" cy="1305982"/>
            </a:xfrm>
            <a:prstGeom prst="rect">
              <a:avLst/>
            </a:prstGeom>
            <a:noFill/>
            <a:ln>
              <a:noFill/>
            </a:ln>
          </p:spPr>
        </p:pic>
        <p:pic>
          <p:nvPicPr>
            <p:cNvPr id="732" name="Google Shape;732;p90" title="Images for workshop slides (3).png"/>
            <p:cNvPicPr preferRelativeResize="0"/>
            <p:nvPr/>
          </p:nvPicPr>
          <p:blipFill rotWithShape="1">
            <a:blip r:embed="rId6">
              <a:alphaModFix/>
            </a:blip>
            <a:srcRect b="6107" l="3446" r="5379" t="5887"/>
            <a:stretch/>
          </p:blipFill>
          <p:spPr>
            <a:xfrm>
              <a:off x="315475" y="2702802"/>
              <a:ext cx="2988226" cy="1622449"/>
            </a:xfrm>
            <a:prstGeom prst="rect">
              <a:avLst/>
            </a:prstGeom>
            <a:noFill/>
            <a:ln>
              <a:noFill/>
            </a:ln>
          </p:spPr>
        </p:pic>
      </p:grpSp>
      <p:grpSp>
        <p:nvGrpSpPr>
          <p:cNvPr id="733" name="Google Shape;733;p90"/>
          <p:cNvGrpSpPr/>
          <p:nvPr/>
        </p:nvGrpSpPr>
        <p:grpSpPr>
          <a:xfrm>
            <a:off x="5872950" y="919550"/>
            <a:ext cx="2236724" cy="3986400"/>
            <a:chOff x="5872950" y="919550"/>
            <a:chExt cx="2236724" cy="3986400"/>
          </a:xfrm>
        </p:grpSpPr>
        <p:grpSp>
          <p:nvGrpSpPr>
            <p:cNvPr id="734" name="Google Shape;734;p90"/>
            <p:cNvGrpSpPr/>
            <p:nvPr/>
          </p:nvGrpSpPr>
          <p:grpSpPr>
            <a:xfrm>
              <a:off x="5872950" y="919550"/>
              <a:ext cx="2236724" cy="3358762"/>
              <a:chOff x="5872950" y="767150"/>
              <a:chExt cx="2236724" cy="3358762"/>
            </a:xfrm>
          </p:grpSpPr>
          <p:pic>
            <p:nvPicPr>
              <p:cNvPr id="735" name="Google Shape;735;p90" title="JMIR-Publications-logo-2020-01.png"/>
              <p:cNvPicPr preferRelativeResize="0"/>
              <p:nvPr/>
            </p:nvPicPr>
            <p:blipFill>
              <a:blip r:embed="rId7">
                <a:alphaModFix/>
              </a:blip>
              <a:stretch>
                <a:fillRect/>
              </a:stretch>
            </p:blipFill>
            <p:spPr>
              <a:xfrm>
                <a:off x="5872950" y="767150"/>
                <a:ext cx="2236724" cy="441850"/>
              </a:xfrm>
              <a:prstGeom prst="rect">
                <a:avLst/>
              </a:prstGeom>
              <a:noFill/>
              <a:ln>
                <a:noFill/>
              </a:ln>
            </p:spPr>
          </p:pic>
          <p:pic>
            <p:nvPicPr>
              <p:cNvPr id="736" name="Google Shape;736;p90" title="CRNEUR.jpg"/>
              <p:cNvPicPr preferRelativeResize="0"/>
              <p:nvPr/>
            </p:nvPicPr>
            <p:blipFill rotWithShape="1">
              <a:blip r:embed="rId8">
                <a:alphaModFix/>
              </a:blip>
              <a:srcRect b="0" l="16425" r="29238" t="0"/>
              <a:stretch/>
            </p:blipFill>
            <p:spPr>
              <a:xfrm>
                <a:off x="5979587" y="1341564"/>
                <a:ext cx="2023450" cy="584542"/>
              </a:xfrm>
              <a:prstGeom prst="rect">
                <a:avLst/>
              </a:prstGeom>
              <a:noFill/>
              <a:ln>
                <a:noFill/>
              </a:ln>
            </p:spPr>
          </p:pic>
          <p:pic>
            <p:nvPicPr>
              <p:cNvPr id="737" name="Google Shape;737;p90" title="elife-full-color-horizontal-2020.png"/>
              <p:cNvPicPr preferRelativeResize="0"/>
              <p:nvPr/>
            </p:nvPicPr>
            <p:blipFill>
              <a:blip r:embed="rId9">
                <a:alphaModFix/>
              </a:blip>
              <a:stretch>
                <a:fillRect/>
              </a:stretch>
            </p:blipFill>
            <p:spPr>
              <a:xfrm>
                <a:off x="6274437" y="2058670"/>
                <a:ext cx="1433750" cy="563265"/>
              </a:xfrm>
              <a:prstGeom prst="rect">
                <a:avLst/>
              </a:prstGeom>
              <a:noFill/>
              <a:ln>
                <a:noFill/>
              </a:ln>
            </p:spPr>
          </p:pic>
          <p:pic>
            <p:nvPicPr>
              <p:cNvPr id="738" name="Google Shape;738;p90" title="AREN_Logo_UKRN.png"/>
              <p:cNvPicPr preferRelativeResize="0"/>
              <p:nvPr/>
            </p:nvPicPr>
            <p:blipFill>
              <a:blip r:embed="rId10">
                <a:alphaModFix/>
              </a:blip>
              <a:stretch>
                <a:fillRect/>
              </a:stretch>
            </p:blipFill>
            <p:spPr>
              <a:xfrm>
                <a:off x="6352279" y="3541363"/>
                <a:ext cx="1278065" cy="584550"/>
              </a:xfrm>
              <a:prstGeom prst="rect">
                <a:avLst/>
              </a:prstGeom>
              <a:noFill/>
              <a:ln>
                <a:noFill/>
              </a:ln>
            </p:spPr>
          </p:pic>
          <p:pic>
            <p:nvPicPr>
              <p:cNvPr id="739" name="Google Shape;739;p90" title="PLOS_Logo_2020.png"/>
              <p:cNvPicPr preferRelativeResize="0"/>
              <p:nvPr/>
            </p:nvPicPr>
            <p:blipFill>
              <a:blip r:embed="rId11">
                <a:alphaModFix/>
              </a:blip>
              <a:stretch>
                <a:fillRect/>
              </a:stretch>
            </p:blipFill>
            <p:spPr>
              <a:xfrm>
                <a:off x="6519470" y="2754499"/>
                <a:ext cx="943685" cy="654300"/>
              </a:xfrm>
              <a:prstGeom prst="rect">
                <a:avLst/>
              </a:prstGeom>
              <a:noFill/>
              <a:ln>
                <a:noFill/>
              </a:ln>
            </p:spPr>
          </p:pic>
        </p:grpSp>
        <p:pic>
          <p:nvPicPr>
            <p:cNvPr id="740" name="Google Shape;740;p90" title="IMG-20250605-WA0054.jpg"/>
            <p:cNvPicPr preferRelativeResize="0"/>
            <p:nvPr/>
          </p:nvPicPr>
          <p:blipFill rotWithShape="1">
            <a:blip r:embed="rId12">
              <a:alphaModFix/>
            </a:blip>
            <a:srcRect b="38071" l="19123" r="13231" t="37908"/>
            <a:stretch/>
          </p:blipFill>
          <p:spPr>
            <a:xfrm>
              <a:off x="6173600" y="4325250"/>
              <a:ext cx="1635425" cy="580700"/>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0"/>
                                        </p:tgtEl>
                                        <p:attrNameLst>
                                          <p:attrName>style.visibility</p:attrName>
                                        </p:attrNameLst>
                                      </p:cBhvr>
                                      <p:to>
                                        <p:strVal val="visible"/>
                                      </p:to>
                                    </p:set>
                                    <p:animEffect filter="fade" transition="in">
                                      <p:cBhvr>
                                        <p:cTn dur="1000"/>
                                        <p:tgtEl>
                                          <p:spTgt spid="73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33"/>
                                        </p:tgtEl>
                                        <p:attrNameLst>
                                          <p:attrName>style.visibility</p:attrName>
                                        </p:attrNameLst>
                                      </p:cBhvr>
                                      <p:to>
                                        <p:strVal val="visible"/>
                                      </p:to>
                                    </p:set>
                                    <p:animEffect filter="fade" transition="in">
                                      <p:cBhvr>
                                        <p:cTn dur="1000"/>
                                        <p:tgtEl>
                                          <p:spTgt spid="7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p:cSld>
    <p:spTree>
      <p:nvGrpSpPr>
        <p:cNvPr id="744" name="Shape 744"/>
        <p:cNvGrpSpPr/>
        <p:nvPr/>
      </p:nvGrpSpPr>
      <p:grpSpPr>
        <a:xfrm>
          <a:off x="0" y="0"/>
          <a:ext cx="0" cy="0"/>
          <a:chOff x="0" y="0"/>
          <a:chExt cx="0" cy="0"/>
        </a:xfrm>
      </p:grpSpPr>
      <p:grpSp>
        <p:nvGrpSpPr>
          <p:cNvPr id="745" name="Google Shape;745;p91"/>
          <p:cNvGrpSpPr/>
          <p:nvPr/>
        </p:nvGrpSpPr>
        <p:grpSpPr>
          <a:xfrm>
            <a:off x="3299486" y="1637701"/>
            <a:ext cx="2545019" cy="2280534"/>
            <a:chOff x="3617744" y="1353238"/>
            <a:chExt cx="1908526" cy="1710187"/>
          </a:xfrm>
        </p:grpSpPr>
        <p:pic>
          <p:nvPicPr>
            <p:cNvPr id="746" name="Google Shape;746;p91"/>
            <p:cNvPicPr preferRelativeResize="0"/>
            <p:nvPr/>
          </p:nvPicPr>
          <p:blipFill>
            <a:blip r:embed="rId3">
              <a:alphaModFix/>
            </a:blip>
            <a:stretch>
              <a:fillRect/>
            </a:stretch>
          </p:blipFill>
          <p:spPr>
            <a:xfrm>
              <a:off x="3737832" y="1353238"/>
              <a:ext cx="1668324" cy="1668324"/>
            </a:xfrm>
            <a:prstGeom prst="rect">
              <a:avLst/>
            </a:prstGeom>
            <a:noFill/>
            <a:ln>
              <a:noFill/>
            </a:ln>
          </p:spPr>
        </p:pic>
        <p:pic>
          <p:nvPicPr>
            <p:cNvPr id="747" name="Google Shape;747;p91" title="blobs-combined@2x.png"/>
            <p:cNvPicPr preferRelativeResize="0"/>
            <p:nvPr/>
          </p:nvPicPr>
          <p:blipFill>
            <a:blip r:embed="rId4">
              <a:alphaModFix/>
            </a:blip>
            <a:stretch>
              <a:fillRect/>
            </a:stretch>
          </p:blipFill>
          <p:spPr>
            <a:xfrm>
              <a:off x="3617744" y="1373700"/>
              <a:ext cx="1908526" cy="1689724"/>
            </a:xfrm>
            <a:prstGeom prst="rect">
              <a:avLst/>
            </a:prstGeom>
            <a:noFill/>
            <a:ln>
              <a:noFill/>
            </a:ln>
          </p:spPr>
        </p:pic>
      </p:grpSp>
      <p:sp>
        <p:nvSpPr>
          <p:cNvPr id="748" name="Google Shape;748;p91"/>
          <p:cNvSpPr txBox="1"/>
          <p:nvPr>
            <p:ph idx="4294967295" type="title"/>
          </p:nvPr>
        </p:nvSpPr>
        <p:spPr>
          <a:xfrm>
            <a:off x="257400" y="356125"/>
            <a:ext cx="8629200" cy="654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200">
                <a:solidFill>
                  <a:srgbClr val="E4002C"/>
                </a:solidFill>
              </a:rPr>
              <a:t>Interoperable</a:t>
            </a:r>
            <a:r>
              <a:rPr b="1" lang="en" sz="2200"/>
              <a:t> preprint review platform</a:t>
            </a:r>
            <a:endParaRPr b="1" sz="2200">
              <a:solidFill>
                <a:srgbClr val="E4002C"/>
              </a:solidFill>
            </a:endParaRPr>
          </a:p>
        </p:txBody>
      </p:sp>
      <p:grpSp>
        <p:nvGrpSpPr>
          <p:cNvPr id="749" name="Google Shape;749;p91"/>
          <p:cNvGrpSpPr/>
          <p:nvPr/>
        </p:nvGrpSpPr>
        <p:grpSpPr>
          <a:xfrm>
            <a:off x="780750" y="971650"/>
            <a:ext cx="6926974" cy="3987975"/>
            <a:chOff x="780750" y="971650"/>
            <a:chExt cx="6926974" cy="3987975"/>
          </a:xfrm>
        </p:grpSpPr>
        <p:pic>
          <p:nvPicPr>
            <p:cNvPr id="750" name="Google Shape;750;p91"/>
            <p:cNvPicPr preferRelativeResize="0"/>
            <p:nvPr/>
          </p:nvPicPr>
          <p:blipFill>
            <a:blip r:embed="rId5">
              <a:alphaModFix/>
            </a:blip>
            <a:stretch>
              <a:fillRect/>
            </a:stretch>
          </p:blipFill>
          <p:spPr>
            <a:xfrm>
              <a:off x="2326497" y="3785497"/>
              <a:ext cx="559212" cy="559212"/>
            </a:xfrm>
            <a:prstGeom prst="rect">
              <a:avLst/>
            </a:prstGeom>
            <a:noFill/>
            <a:ln>
              <a:noFill/>
            </a:ln>
          </p:spPr>
        </p:pic>
        <p:pic>
          <p:nvPicPr>
            <p:cNvPr id="751" name="Google Shape;751;p91" title="biorxivmedrxiv.png"/>
            <p:cNvPicPr preferRelativeResize="0"/>
            <p:nvPr/>
          </p:nvPicPr>
          <p:blipFill>
            <a:blip r:embed="rId6">
              <a:alphaModFix/>
            </a:blip>
            <a:stretch>
              <a:fillRect/>
            </a:stretch>
          </p:blipFill>
          <p:spPr>
            <a:xfrm>
              <a:off x="5841350" y="2750200"/>
              <a:ext cx="1377450" cy="773951"/>
            </a:xfrm>
            <a:prstGeom prst="rect">
              <a:avLst/>
            </a:prstGeom>
            <a:noFill/>
            <a:ln>
              <a:noFill/>
            </a:ln>
          </p:spPr>
        </p:pic>
        <p:pic>
          <p:nvPicPr>
            <p:cNvPr id="752" name="Google Shape;752;p91" title="sciety.png"/>
            <p:cNvPicPr preferRelativeResize="0"/>
            <p:nvPr/>
          </p:nvPicPr>
          <p:blipFill>
            <a:blip r:embed="rId7">
              <a:alphaModFix/>
            </a:blip>
            <a:stretch>
              <a:fillRect/>
            </a:stretch>
          </p:blipFill>
          <p:spPr>
            <a:xfrm>
              <a:off x="1102300" y="3286852"/>
              <a:ext cx="1377452" cy="413225"/>
            </a:xfrm>
            <a:prstGeom prst="rect">
              <a:avLst/>
            </a:prstGeom>
            <a:noFill/>
            <a:ln>
              <a:noFill/>
            </a:ln>
          </p:spPr>
        </p:pic>
        <p:pic>
          <p:nvPicPr>
            <p:cNvPr id="753" name="Google Shape;753;p91" title="notify_logo.png"/>
            <p:cNvPicPr preferRelativeResize="0"/>
            <p:nvPr/>
          </p:nvPicPr>
          <p:blipFill>
            <a:blip r:embed="rId8">
              <a:alphaModFix/>
            </a:blip>
            <a:stretch>
              <a:fillRect/>
            </a:stretch>
          </p:blipFill>
          <p:spPr>
            <a:xfrm>
              <a:off x="5525475" y="3700077"/>
              <a:ext cx="1355601" cy="479263"/>
            </a:xfrm>
            <a:prstGeom prst="rect">
              <a:avLst/>
            </a:prstGeom>
            <a:noFill/>
            <a:ln>
              <a:noFill/>
            </a:ln>
          </p:spPr>
        </p:pic>
        <p:pic>
          <p:nvPicPr>
            <p:cNvPr id="754" name="Google Shape;754;p91" title="scielo_preprints.png"/>
            <p:cNvPicPr preferRelativeResize="0"/>
            <p:nvPr/>
          </p:nvPicPr>
          <p:blipFill rotWithShape="1">
            <a:blip r:embed="rId9">
              <a:alphaModFix/>
            </a:blip>
            <a:srcRect b="8627" l="0" r="0" t="8412"/>
            <a:stretch/>
          </p:blipFill>
          <p:spPr>
            <a:xfrm>
              <a:off x="6330275" y="1918448"/>
              <a:ext cx="1377449" cy="732017"/>
            </a:xfrm>
            <a:prstGeom prst="rect">
              <a:avLst/>
            </a:prstGeom>
            <a:noFill/>
            <a:ln>
              <a:noFill/>
            </a:ln>
          </p:spPr>
        </p:pic>
        <p:pic>
          <p:nvPicPr>
            <p:cNvPr id="755" name="Google Shape;755;p91" title="preprintsorg-logo-SM-Avatar.png"/>
            <p:cNvPicPr preferRelativeResize="0"/>
            <p:nvPr/>
          </p:nvPicPr>
          <p:blipFill rotWithShape="1">
            <a:blip r:embed="rId10">
              <a:alphaModFix/>
            </a:blip>
            <a:srcRect b="28846" l="0" r="0" t="25890"/>
            <a:stretch/>
          </p:blipFill>
          <p:spPr>
            <a:xfrm>
              <a:off x="5970425" y="1209600"/>
              <a:ext cx="1275368" cy="577251"/>
            </a:xfrm>
            <a:prstGeom prst="rect">
              <a:avLst/>
            </a:prstGeom>
            <a:noFill/>
            <a:ln>
              <a:noFill/>
            </a:ln>
          </p:spPr>
        </p:pic>
        <p:pic>
          <p:nvPicPr>
            <p:cNvPr id="756" name="Google Shape;756;p91" title="zenodo-black-2500.png"/>
            <p:cNvPicPr preferRelativeResize="0"/>
            <p:nvPr/>
          </p:nvPicPr>
          <p:blipFill>
            <a:blip r:embed="rId11">
              <a:alphaModFix/>
            </a:blip>
            <a:stretch>
              <a:fillRect/>
            </a:stretch>
          </p:blipFill>
          <p:spPr>
            <a:xfrm>
              <a:off x="4268325" y="4240975"/>
              <a:ext cx="1797074" cy="718650"/>
            </a:xfrm>
            <a:prstGeom prst="rect">
              <a:avLst/>
            </a:prstGeom>
            <a:noFill/>
            <a:ln>
              <a:noFill/>
            </a:ln>
          </p:spPr>
        </p:pic>
        <p:pic>
          <p:nvPicPr>
            <p:cNvPr id="757" name="Google Shape;757;p91" title="CC_BY_icon.svg.png"/>
            <p:cNvPicPr preferRelativeResize="0"/>
            <p:nvPr/>
          </p:nvPicPr>
          <p:blipFill>
            <a:blip r:embed="rId12">
              <a:alphaModFix/>
            </a:blip>
            <a:stretch>
              <a:fillRect/>
            </a:stretch>
          </p:blipFill>
          <p:spPr>
            <a:xfrm>
              <a:off x="3017471" y="4296566"/>
              <a:ext cx="1014201" cy="357525"/>
            </a:xfrm>
            <a:prstGeom prst="rect">
              <a:avLst/>
            </a:prstGeom>
            <a:noFill/>
            <a:ln>
              <a:noFill/>
            </a:ln>
          </p:spPr>
        </p:pic>
        <p:pic>
          <p:nvPicPr>
            <p:cNvPr id="758" name="Google Shape;758;p91" title="open-alex.png"/>
            <p:cNvPicPr preferRelativeResize="0"/>
            <p:nvPr/>
          </p:nvPicPr>
          <p:blipFill>
            <a:blip r:embed="rId13">
              <a:alphaModFix/>
            </a:blip>
            <a:stretch>
              <a:fillRect/>
            </a:stretch>
          </p:blipFill>
          <p:spPr>
            <a:xfrm>
              <a:off x="1419376" y="2569350"/>
              <a:ext cx="1355600" cy="357515"/>
            </a:xfrm>
            <a:prstGeom prst="rect">
              <a:avLst/>
            </a:prstGeom>
            <a:noFill/>
            <a:ln>
              <a:noFill/>
            </a:ln>
          </p:spPr>
        </p:pic>
        <p:sp>
          <p:nvSpPr>
            <p:cNvPr id="759" name="Google Shape;759;p91"/>
            <p:cNvSpPr txBox="1"/>
            <p:nvPr/>
          </p:nvSpPr>
          <p:spPr>
            <a:xfrm>
              <a:off x="4652251" y="971650"/>
              <a:ext cx="1546500" cy="738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800">
                  <a:solidFill>
                    <a:schemeClr val="dk1"/>
                  </a:solidFill>
                  <a:latin typeface="IBM Plex Sans"/>
                  <a:ea typeface="IBM Plex Sans"/>
                  <a:cs typeface="IBM Plex Sans"/>
                  <a:sym typeface="IBM Plex Sans"/>
                </a:rPr>
                <a:t>30+ preprint </a:t>
              </a:r>
              <a:endParaRPr b="1" sz="1800">
                <a:solidFill>
                  <a:schemeClr val="dk1"/>
                </a:solidFill>
                <a:latin typeface="IBM Plex Sans"/>
                <a:ea typeface="IBM Plex Sans"/>
                <a:cs typeface="IBM Plex Sans"/>
                <a:sym typeface="IBM Plex Sans"/>
              </a:endParaRPr>
            </a:p>
            <a:p>
              <a:pPr indent="0" lvl="0" marL="0" rtl="0" algn="l">
                <a:spcBef>
                  <a:spcPts val="0"/>
                </a:spcBef>
                <a:spcAft>
                  <a:spcPts val="0"/>
                </a:spcAft>
                <a:buNone/>
              </a:pPr>
              <a:r>
                <a:rPr b="1" lang="en" sz="1800">
                  <a:solidFill>
                    <a:schemeClr val="dk1"/>
                  </a:solidFill>
                  <a:latin typeface="IBM Plex Sans"/>
                  <a:ea typeface="IBM Plex Sans"/>
                  <a:cs typeface="IBM Plex Sans"/>
                  <a:sym typeface="IBM Plex Sans"/>
                </a:rPr>
                <a:t>servers</a:t>
              </a:r>
              <a:endParaRPr b="1" sz="1800">
                <a:solidFill>
                  <a:schemeClr val="dk1"/>
                </a:solidFill>
                <a:latin typeface="IBM Plex Sans"/>
                <a:ea typeface="IBM Plex Sans"/>
                <a:cs typeface="IBM Plex Sans"/>
                <a:sym typeface="IBM Plex Sans"/>
              </a:endParaRPr>
            </a:p>
          </p:txBody>
        </p:sp>
        <p:pic>
          <p:nvPicPr>
            <p:cNvPr id="760" name="Google Shape;760;p91" title="JMIR-Publications-logo-2020-01.png"/>
            <p:cNvPicPr preferRelativeResize="0"/>
            <p:nvPr/>
          </p:nvPicPr>
          <p:blipFill>
            <a:blip r:embed="rId14">
              <a:alphaModFix/>
            </a:blip>
            <a:stretch>
              <a:fillRect/>
            </a:stretch>
          </p:blipFill>
          <p:spPr>
            <a:xfrm>
              <a:off x="780750" y="1837475"/>
              <a:ext cx="2236724" cy="441850"/>
            </a:xfrm>
            <a:prstGeom prst="rect">
              <a:avLst/>
            </a:prstGeom>
            <a:noFill/>
            <a:ln>
              <a:noFill/>
            </a:ln>
          </p:spPr>
        </p:pic>
        <p:pic>
          <p:nvPicPr>
            <p:cNvPr id="761" name="Google Shape;761;p91" title="CRNEUR.jpg"/>
            <p:cNvPicPr preferRelativeResize="0"/>
            <p:nvPr/>
          </p:nvPicPr>
          <p:blipFill rotWithShape="1">
            <a:blip r:embed="rId15">
              <a:alphaModFix/>
            </a:blip>
            <a:srcRect b="0" l="16425" r="29238" t="0"/>
            <a:stretch/>
          </p:blipFill>
          <p:spPr>
            <a:xfrm>
              <a:off x="2251153" y="1100675"/>
              <a:ext cx="1546500" cy="446765"/>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9"/>
                                        </p:tgtEl>
                                        <p:attrNameLst>
                                          <p:attrName>style.visibility</p:attrName>
                                        </p:attrNameLst>
                                      </p:cBhvr>
                                      <p:to>
                                        <p:strVal val="visible"/>
                                      </p:to>
                                    </p:set>
                                    <p:animEffect filter="fade" transition="in">
                                      <p:cBhvr>
                                        <p:cTn dur="1000"/>
                                        <p:tgtEl>
                                          <p:spTgt spid="74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5" name="Shape 765"/>
        <p:cNvGrpSpPr/>
        <p:nvPr/>
      </p:nvGrpSpPr>
      <p:grpSpPr>
        <a:xfrm>
          <a:off x="0" y="0"/>
          <a:ext cx="0" cy="0"/>
          <a:chOff x="0" y="0"/>
          <a:chExt cx="0" cy="0"/>
        </a:xfrm>
      </p:grpSpPr>
      <p:sp>
        <p:nvSpPr>
          <p:cNvPr id="766" name="Google Shape;766;p92"/>
          <p:cNvSpPr txBox="1"/>
          <p:nvPr>
            <p:ph type="title"/>
          </p:nvPr>
        </p:nvSpPr>
        <p:spPr>
          <a:xfrm>
            <a:off x="311700" y="2563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en" sz="2200"/>
              <a:t>Fostering Openness in Science with the Review and Curate Network (RCN)</a:t>
            </a:r>
            <a:endParaRPr b="1" sz="2200"/>
          </a:p>
        </p:txBody>
      </p:sp>
      <p:sp>
        <p:nvSpPr>
          <p:cNvPr id="767" name="Google Shape;767;p92"/>
          <p:cNvSpPr txBox="1"/>
          <p:nvPr>
            <p:ph idx="1" type="body"/>
          </p:nvPr>
        </p:nvSpPr>
        <p:spPr>
          <a:xfrm>
            <a:off x="311700" y="1204241"/>
            <a:ext cx="8520600" cy="2931000"/>
          </a:xfrm>
          <a:prstGeom prst="rect">
            <a:avLst/>
          </a:prstGeom>
        </p:spPr>
        <p:txBody>
          <a:bodyPr anchorCtr="0" anchor="t" bIns="91425" lIns="91425" spcFirstLastPara="1" rIns="91425" wrap="square" tIns="91425">
            <a:noAutofit/>
          </a:bodyPr>
          <a:lstStyle/>
          <a:p>
            <a:pPr indent="-323850" lvl="0" marL="457200" rtl="0" algn="l">
              <a:lnSpc>
                <a:spcPct val="115000"/>
              </a:lnSpc>
              <a:spcBef>
                <a:spcPts val="1200"/>
              </a:spcBef>
              <a:spcAft>
                <a:spcPts val="0"/>
              </a:spcAft>
              <a:buSzPts val="1500"/>
              <a:buChar char="●"/>
            </a:pPr>
            <a:r>
              <a:rPr lang="en" sz="1500"/>
              <a:t>The traditional means of publication and communication of science (journal publication, conferences, symposiums, and dissemination meetings) were initially introduced in the UK and France and have been embraced widely, however, not evenly, across the world. </a:t>
            </a:r>
            <a:endParaRPr sz="1500"/>
          </a:p>
          <a:p>
            <a:pPr indent="-323850" lvl="0" marL="457200" rtl="0" algn="l">
              <a:lnSpc>
                <a:spcPct val="115000"/>
              </a:lnSpc>
              <a:spcBef>
                <a:spcPts val="1000"/>
              </a:spcBef>
              <a:spcAft>
                <a:spcPts val="0"/>
              </a:spcAft>
              <a:buSzPts val="1500"/>
              <a:buChar char="●"/>
            </a:pPr>
            <a:r>
              <a:rPr lang="en" sz="1500"/>
              <a:t>In 2018, global North countries produced an average of &gt;35,000 scientific and technical journal articles per country while global South countries produced an average of 9700, or 4000 if China and India are excluded (World Bank, </a:t>
            </a:r>
            <a:r>
              <a:rPr lang="en" sz="1500" u="sng">
                <a:solidFill>
                  <a:srgbClr val="E4002C"/>
                </a:solidFill>
                <a:hlinkClick r:id="rId3">
                  <a:extLst>
                    <a:ext uri="{A12FA001-AC4F-418D-AE19-62706E023703}">
                      <ahyp:hlinkClr val="tx"/>
                    </a:ext>
                  </a:extLst>
                </a:hlinkClick>
              </a:rPr>
              <a:t>2020</a:t>
            </a:r>
            <a:r>
              <a:rPr lang="en" sz="1500"/>
              <a:t>).</a:t>
            </a:r>
            <a:endParaRPr sz="1500"/>
          </a:p>
          <a:p>
            <a:pPr indent="-323850" lvl="0" marL="457200" rtl="0" algn="l">
              <a:lnSpc>
                <a:spcPct val="115000"/>
              </a:lnSpc>
              <a:spcBef>
                <a:spcPts val="1000"/>
              </a:spcBef>
              <a:spcAft>
                <a:spcPts val="1000"/>
              </a:spcAft>
              <a:buSzPts val="1500"/>
              <a:buChar char="●"/>
            </a:pPr>
            <a:r>
              <a:rPr lang="en" sz="1500"/>
              <a:t>Global South researchers (excluding China and India) author less than 2% of the top 1% most-cited articles globally.</a:t>
            </a:r>
            <a:endParaRPr sz="1500"/>
          </a:p>
        </p:txBody>
      </p:sp>
      <p:sp>
        <p:nvSpPr>
          <p:cNvPr id="768" name="Google Shape;768;p92"/>
          <p:cNvSpPr txBox="1"/>
          <p:nvPr/>
        </p:nvSpPr>
        <p:spPr>
          <a:xfrm>
            <a:off x="717075" y="3873200"/>
            <a:ext cx="7795500" cy="461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00">
                <a:latin typeface="IBM Plex Sans"/>
                <a:ea typeface="IBM Plex Sans"/>
                <a:cs typeface="IBM Plex Sans"/>
                <a:sym typeface="IBM Plex Sans"/>
              </a:rPr>
              <a:t>Source: Albanna, B., Handl, J. &amp; Heeks, R. Publication outperformance among global South researchers: An analysis of individual-level and publication-level predictors of positive deviance. Scientometrics 126, 8375–8431 (2021). </a:t>
            </a:r>
            <a:r>
              <a:rPr lang="en" sz="900" u="sng">
                <a:solidFill>
                  <a:srgbClr val="E4002C"/>
                </a:solidFill>
                <a:latin typeface="IBM Plex Sans"/>
                <a:ea typeface="IBM Plex Sans"/>
                <a:cs typeface="IBM Plex Sans"/>
                <a:sym typeface="IBM Plex Sans"/>
                <a:hlinkClick r:id="rId4">
                  <a:extLst>
                    <a:ext uri="{A12FA001-AC4F-418D-AE19-62706E023703}">
                      <ahyp:hlinkClr val="tx"/>
                    </a:ext>
                  </a:extLst>
                </a:hlinkClick>
              </a:rPr>
              <a:t>https://doi.org/10.1007/s11192-021-04128-1</a:t>
            </a:r>
            <a:endParaRPr sz="900">
              <a:solidFill>
                <a:srgbClr val="E4002C"/>
              </a:solidFill>
              <a:latin typeface="IBM Plex Sans"/>
              <a:ea typeface="IBM Plex Sans"/>
              <a:cs typeface="IBM Plex Sans"/>
              <a:sym typeface="IBM Plex Sans"/>
            </a:endParaRPr>
          </a:p>
        </p:txBody>
      </p:sp>
      <p:pic>
        <p:nvPicPr>
          <p:cNvPr id="769" name="Google Shape;769;p92" title="IMG-20250605-WA0054.jpg"/>
          <p:cNvPicPr preferRelativeResize="0"/>
          <p:nvPr/>
        </p:nvPicPr>
        <p:blipFill rotWithShape="1">
          <a:blip r:embed="rId5">
            <a:alphaModFix/>
          </a:blip>
          <a:srcRect b="38071" l="19123" r="13231" t="37908"/>
          <a:stretch/>
        </p:blipFill>
        <p:spPr>
          <a:xfrm>
            <a:off x="176625" y="4334900"/>
            <a:ext cx="2088402" cy="7415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7" name="Shape 197"/>
        <p:cNvGrpSpPr/>
        <p:nvPr/>
      </p:nvGrpSpPr>
      <p:grpSpPr>
        <a:xfrm>
          <a:off x="0" y="0"/>
          <a:ext cx="0" cy="0"/>
          <a:chOff x="0" y="0"/>
          <a:chExt cx="0" cy="0"/>
        </a:xfrm>
      </p:grpSpPr>
      <p:sp>
        <p:nvSpPr>
          <p:cNvPr id="198" name="Google Shape;198;p48"/>
          <p:cNvSpPr txBox="1"/>
          <p:nvPr>
            <p:ph type="title"/>
          </p:nvPr>
        </p:nvSpPr>
        <p:spPr>
          <a:xfrm>
            <a:off x="311700" y="369373"/>
            <a:ext cx="8520600" cy="13164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lang="en" sz="2200"/>
              <a:t>Please be ready to use </a:t>
            </a:r>
            <a:r>
              <a:rPr b="1" lang="en" sz="2200"/>
              <a:t>Mentimeter</a:t>
            </a:r>
            <a:r>
              <a:rPr lang="en" sz="2200"/>
              <a:t> to interact with us throughout the presentation </a:t>
            </a:r>
            <a:r>
              <a:rPr b="1" lang="en" sz="2200"/>
              <a:t>when prompted by facilitators</a:t>
            </a:r>
            <a:r>
              <a:rPr lang="en" sz="2200"/>
              <a:t>. </a:t>
            </a:r>
            <a:endParaRPr sz="2200"/>
          </a:p>
          <a:p>
            <a:pPr indent="0" lvl="0" marL="0" rtl="0" algn="ctr">
              <a:spcBef>
                <a:spcPts val="0"/>
              </a:spcBef>
              <a:spcAft>
                <a:spcPts val="0"/>
              </a:spcAft>
              <a:buNone/>
            </a:pPr>
            <a:r>
              <a:rPr lang="en" sz="2200"/>
              <a:t>If using Mentimeter is not an option for you, please feel free to type in the Zoom chat.</a:t>
            </a:r>
            <a:endParaRPr sz="2200"/>
          </a:p>
        </p:txBody>
      </p:sp>
      <p:pic>
        <p:nvPicPr>
          <p:cNvPr id="199" name="Google Shape;199;p48" title="mentimeter_qr_code.png"/>
          <p:cNvPicPr preferRelativeResize="0"/>
          <p:nvPr/>
        </p:nvPicPr>
        <p:blipFill>
          <a:blip r:embed="rId3">
            <a:alphaModFix/>
          </a:blip>
          <a:stretch>
            <a:fillRect/>
          </a:stretch>
        </p:blipFill>
        <p:spPr>
          <a:xfrm>
            <a:off x="3433563" y="1919659"/>
            <a:ext cx="2276875" cy="2276875"/>
          </a:xfrm>
          <a:prstGeom prst="rect">
            <a:avLst/>
          </a:prstGeom>
          <a:noFill/>
          <a:ln>
            <a:noFill/>
          </a:ln>
        </p:spPr>
      </p:pic>
      <p:sp>
        <p:nvSpPr>
          <p:cNvPr id="200" name="Google Shape;200;p48">
            <a:hlinkClick r:id="rId4"/>
          </p:cNvPr>
          <p:cNvSpPr txBox="1"/>
          <p:nvPr/>
        </p:nvSpPr>
        <p:spPr>
          <a:xfrm>
            <a:off x="2421613" y="4358625"/>
            <a:ext cx="43008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u="sng">
                <a:solidFill>
                  <a:srgbClr val="E4002C"/>
                </a:solidFill>
                <a:latin typeface="IBM Plex Sans"/>
                <a:ea typeface="IBM Plex Sans"/>
                <a:cs typeface="IBM Plex Sans"/>
                <a:sym typeface="IBM Plex Sans"/>
              </a:rPr>
              <a:t>https://www.menti.com/alheo8635fx4</a:t>
            </a:r>
            <a:endParaRPr b="1" u="sng">
              <a:solidFill>
                <a:srgbClr val="E4002C"/>
              </a:solidFill>
              <a:latin typeface="IBM Plex Sans"/>
              <a:ea typeface="IBM Plex Sans"/>
              <a:cs typeface="IBM Plex Sans"/>
              <a:sym typeface="IBM Plex Sans"/>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3" name="Shape 773"/>
        <p:cNvGrpSpPr/>
        <p:nvPr/>
      </p:nvGrpSpPr>
      <p:grpSpPr>
        <a:xfrm>
          <a:off x="0" y="0"/>
          <a:ext cx="0" cy="0"/>
          <a:chOff x="0" y="0"/>
          <a:chExt cx="0" cy="0"/>
        </a:xfrm>
      </p:grpSpPr>
      <p:pic>
        <p:nvPicPr>
          <p:cNvPr descr="Global map scaled for publications by Juan Pablo Alperin (Simon Fraser University) and Rodrigo Costas (Centre for Science and Technology Studies) as part of a larger research collaboration to study the production and readership by countries, and over time. Data about publications by country was sourced from Scopus in 2017." id="774" name="Google Shape;774;p93"/>
          <p:cNvPicPr preferRelativeResize="0"/>
          <p:nvPr/>
        </p:nvPicPr>
        <p:blipFill rotWithShape="1">
          <a:blip r:embed="rId3">
            <a:alphaModFix/>
          </a:blip>
          <a:srcRect b="2884" l="1759" r="2629" t="0"/>
          <a:stretch/>
        </p:blipFill>
        <p:spPr>
          <a:xfrm>
            <a:off x="346200" y="899750"/>
            <a:ext cx="8451600" cy="3749175"/>
          </a:xfrm>
          <a:prstGeom prst="rect">
            <a:avLst/>
          </a:prstGeom>
          <a:noFill/>
          <a:ln>
            <a:noFill/>
          </a:ln>
        </p:spPr>
      </p:pic>
      <p:sp>
        <p:nvSpPr>
          <p:cNvPr id="775" name="Google Shape;775;p93"/>
          <p:cNvSpPr txBox="1"/>
          <p:nvPr>
            <p:ph idx="4294967295" type="title"/>
          </p:nvPr>
        </p:nvSpPr>
        <p:spPr>
          <a:xfrm>
            <a:off x="221625" y="327050"/>
            <a:ext cx="8829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200"/>
              <a:t>Unrepresentative gatekeeping leads to unrepresentative publishing </a:t>
            </a:r>
            <a:endParaRPr b="1" sz="2200">
              <a:solidFill>
                <a:srgbClr val="E4002C"/>
              </a:solidFill>
            </a:endParaRPr>
          </a:p>
        </p:txBody>
      </p:sp>
      <p:sp>
        <p:nvSpPr>
          <p:cNvPr id="776" name="Google Shape;776;p93"/>
          <p:cNvSpPr txBox="1"/>
          <p:nvPr/>
        </p:nvSpPr>
        <p:spPr>
          <a:xfrm>
            <a:off x="0" y="4520100"/>
            <a:ext cx="7407600" cy="6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950">
                <a:solidFill>
                  <a:schemeClr val="dk1"/>
                </a:solidFill>
                <a:latin typeface="Helvetica Neue"/>
                <a:ea typeface="Helvetica Neue"/>
                <a:cs typeface="Helvetica Neue"/>
                <a:sym typeface="Helvetica Neue"/>
              </a:rPr>
              <a:t>Global map scaled for publications by Juan Pablo Alperin (Simon Fraser University) and Rodrigo Costas (Centre for Science and Technology Studies) as part of a larger research collaboration to study the production and readership by countries, and over time. Data about publications by country was sourced from Scopus in 2017.</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0" name="Shape 780"/>
        <p:cNvGrpSpPr/>
        <p:nvPr/>
      </p:nvGrpSpPr>
      <p:grpSpPr>
        <a:xfrm>
          <a:off x="0" y="0"/>
          <a:ext cx="0" cy="0"/>
          <a:chOff x="0" y="0"/>
          <a:chExt cx="0" cy="0"/>
        </a:xfrm>
      </p:grpSpPr>
      <p:sp>
        <p:nvSpPr>
          <p:cNvPr id="781" name="Google Shape;781;p9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2200"/>
              <a:t>Fostering Openness in Science with the Review and Curate Network (RCN)</a:t>
            </a:r>
            <a:endParaRPr b="1" sz="2200"/>
          </a:p>
        </p:txBody>
      </p:sp>
      <p:sp>
        <p:nvSpPr>
          <p:cNvPr id="782" name="Google Shape;782;p94"/>
          <p:cNvSpPr txBox="1"/>
          <p:nvPr>
            <p:ph idx="1" type="body"/>
          </p:nvPr>
        </p:nvSpPr>
        <p:spPr>
          <a:xfrm>
            <a:off x="311700" y="1443425"/>
            <a:ext cx="8520600" cy="3416400"/>
          </a:xfrm>
          <a:prstGeom prst="rect">
            <a:avLst/>
          </a:prstGeom>
        </p:spPr>
        <p:txBody>
          <a:bodyPr anchorCtr="0" anchor="t" bIns="91425" lIns="91425" spcFirstLastPara="1" rIns="91425" wrap="square" tIns="91425">
            <a:normAutofit lnSpcReduction="10000"/>
          </a:bodyPr>
          <a:lstStyle/>
          <a:p>
            <a:pPr indent="-330200" lvl="0" marL="457200" rtl="0" algn="l">
              <a:spcBef>
                <a:spcPts val="0"/>
              </a:spcBef>
              <a:spcAft>
                <a:spcPts val="0"/>
              </a:spcAft>
              <a:buSzPts val="1600"/>
              <a:buChar char="๏"/>
            </a:pPr>
            <a:r>
              <a:rPr lang="en" sz="1600"/>
              <a:t>Factors leading to these disparities include: </a:t>
            </a:r>
            <a:endParaRPr sz="1600"/>
          </a:p>
          <a:p>
            <a:pPr indent="-330200" lvl="1" marL="914400" rtl="0" algn="l">
              <a:spcBef>
                <a:spcPts val="1000"/>
              </a:spcBef>
              <a:spcAft>
                <a:spcPts val="0"/>
              </a:spcAft>
              <a:buSzPts val="1600"/>
              <a:buChar char="○"/>
            </a:pPr>
            <a:r>
              <a:rPr lang="en" sz="1600"/>
              <a:t>Limited diamond Open Access journals in Africa</a:t>
            </a:r>
            <a:endParaRPr sz="1600"/>
          </a:p>
          <a:p>
            <a:pPr indent="-330200" lvl="1" marL="914400" rtl="0" algn="l">
              <a:spcBef>
                <a:spcPts val="1000"/>
              </a:spcBef>
              <a:spcAft>
                <a:spcPts val="0"/>
              </a:spcAft>
              <a:buSzPts val="1600"/>
              <a:buChar char="○"/>
            </a:pPr>
            <a:r>
              <a:rPr lang="en" sz="1600"/>
              <a:t>A lack of skills in Open Science and Science communicatio</a:t>
            </a:r>
            <a:r>
              <a:rPr lang="en" sz="1600"/>
              <a:t>n skills among African researchers. </a:t>
            </a:r>
            <a:endParaRPr sz="1600"/>
          </a:p>
          <a:p>
            <a:pPr indent="-330200" lvl="1" marL="914400" rtl="0" algn="l">
              <a:spcBef>
                <a:spcPts val="1000"/>
              </a:spcBef>
              <a:spcAft>
                <a:spcPts val="0"/>
              </a:spcAft>
              <a:buSzPts val="1600"/>
              <a:buChar char="○"/>
            </a:pPr>
            <a:r>
              <a:rPr lang="en" sz="1600"/>
              <a:t>The skew of international journal publication towards English.</a:t>
            </a:r>
            <a:endParaRPr sz="1600"/>
          </a:p>
          <a:p>
            <a:pPr indent="-330200" lvl="1" marL="914400" rtl="0" algn="l">
              <a:spcBef>
                <a:spcPts val="1000"/>
              </a:spcBef>
              <a:spcAft>
                <a:spcPts val="0"/>
              </a:spcAft>
              <a:buSzPts val="1600"/>
              <a:buChar char="○"/>
            </a:pPr>
            <a:r>
              <a:rPr lang="en" sz="1600"/>
              <a:t>Biases against Southern researchers in terms of receiving research grants and by reviewers of traditional journals rejecting papers from institutions in the Global South.</a:t>
            </a:r>
            <a:endParaRPr sz="1600"/>
          </a:p>
          <a:p>
            <a:pPr indent="0" lvl="0" marL="0" rtl="0" algn="l">
              <a:lnSpc>
                <a:spcPct val="100000"/>
              </a:lnSpc>
              <a:spcBef>
                <a:spcPts val="1000"/>
              </a:spcBef>
              <a:spcAft>
                <a:spcPts val="0"/>
              </a:spcAft>
              <a:buClr>
                <a:schemeClr val="dk1"/>
              </a:buClr>
              <a:buSzPts val="1100"/>
              <a:buFont typeface="Arial"/>
              <a:buNone/>
            </a:pPr>
            <a:r>
              <a:t/>
            </a:r>
            <a:endParaRPr sz="2750"/>
          </a:p>
        </p:txBody>
      </p:sp>
      <p:pic>
        <p:nvPicPr>
          <p:cNvPr id="783" name="Google Shape;783;p94" title="IMG-20250605-WA0054.jpg"/>
          <p:cNvPicPr preferRelativeResize="0"/>
          <p:nvPr/>
        </p:nvPicPr>
        <p:blipFill rotWithShape="1">
          <a:blip r:embed="rId3">
            <a:alphaModFix/>
          </a:blip>
          <a:srcRect b="38071" l="19123" r="13231" t="37908"/>
          <a:stretch/>
        </p:blipFill>
        <p:spPr>
          <a:xfrm>
            <a:off x="176625" y="4334900"/>
            <a:ext cx="2088402" cy="741550"/>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7" name="Shape 787"/>
        <p:cNvGrpSpPr/>
        <p:nvPr/>
      </p:nvGrpSpPr>
      <p:grpSpPr>
        <a:xfrm>
          <a:off x="0" y="0"/>
          <a:ext cx="0" cy="0"/>
          <a:chOff x="0" y="0"/>
          <a:chExt cx="0" cy="0"/>
        </a:xfrm>
      </p:grpSpPr>
      <p:sp>
        <p:nvSpPr>
          <p:cNvPr id="788" name="Google Shape;788;p9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sz="2200"/>
              <a:t>RCN’s Model for Resilient and Inclusive Research Communication</a:t>
            </a:r>
            <a:endParaRPr b="1" sz="2200"/>
          </a:p>
        </p:txBody>
      </p:sp>
      <p:sp>
        <p:nvSpPr>
          <p:cNvPr id="789" name="Google Shape;789;p95"/>
          <p:cNvSpPr txBox="1"/>
          <p:nvPr>
            <p:ph idx="1" type="body"/>
          </p:nvPr>
        </p:nvSpPr>
        <p:spPr>
          <a:xfrm>
            <a:off x="311700" y="1250700"/>
            <a:ext cx="8520600" cy="2824800"/>
          </a:xfrm>
          <a:prstGeom prst="rect">
            <a:avLst/>
          </a:prstGeom>
        </p:spPr>
        <p:txBody>
          <a:bodyPr anchorCtr="0" anchor="t" bIns="91425" lIns="91425" spcFirstLastPara="1" rIns="91425" wrap="square" tIns="91425">
            <a:noAutofit/>
          </a:bodyPr>
          <a:lstStyle/>
          <a:p>
            <a:pPr indent="-330200" lvl="0" marL="457200" rtl="0" algn="l">
              <a:lnSpc>
                <a:spcPct val="115000"/>
              </a:lnSpc>
              <a:spcBef>
                <a:spcPts val="1200"/>
              </a:spcBef>
              <a:spcAft>
                <a:spcPts val="0"/>
              </a:spcAft>
              <a:buSzPts val="1600"/>
              <a:buChar char="●"/>
            </a:pPr>
            <a:r>
              <a:rPr lang="en" sz="1600"/>
              <a:t>The Review and Curate Network was created to help speed up sound and open scientific communication in the Global South through open peer review, collaboration, webinar series, open science training among others. </a:t>
            </a:r>
            <a:endParaRPr sz="1600"/>
          </a:p>
          <a:p>
            <a:pPr indent="-330200" lvl="0" marL="457200" rtl="0" algn="l">
              <a:lnSpc>
                <a:spcPct val="115000"/>
              </a:lnSpc>
              <a:spcBef>
                <a:spcPts val="1000"/>
              </a:spcBef>
              <a:spcAft>
                <a:spcPts val="0"/>
              </a:spcAft>
              <a:buSzPts val="1600"/>
              <a:buChar char="●"/>
            </a:pPr>
            <a:r>
              <a:rPr lang="en" sz="1600"/>
              <a:t>RCN was created in April 2024 through a community seed grant provided by non-profit organization </a:t>
            </a:r>
            <a:r>
              <a:rPr lang="en" sz="1600" u="sng">
                <a:solidFill>
                  <a:srgbClr val="E4002C"/>
                </a:solidFill>
                <a:hlinkClick r:id="rId3">
                  <a:extLst>
                    <a:ext uri="{A12FA001-AC4F-418D-AE19-62706E023703}">
                      <ahyp:hlinkClr val="tx"/>
                    </a:ext>
                  </a:extLst>
                </a:hlinkClick>
              </a:rPr>
              <a:t>ASAPbio</a:t>
            </a:r>
            <a:r>
              <a:rPr lang="en" sz="1600"/>
              <a:t>. </a:t>
            </a:r>
            <a:endParaRPr sz="1600"/>
          </a:p>
          <a:p>
            <a:pPr indent="-330200" lvl="0" marL="457200" rtl="0" algn="l">
              <a:lnSpc>
                <a:spcPct val="115000"/>
              </a:lnSpc>
              <a:spcBef>
                <a:spcPts val="1200"/>
              </a:spcBef>
              <a:spcAft>
                <a:spcPts val="1000"/>
              </a:spcAft>
              <a:buSzPts val="1600"/>
              <a:buChar char="●"/>
            </a:pPr>
            <a:r>
              <a:rPr lang="en" sz="1600"/>
              <a:t>RNC aims to contribute to narrowing the scientific communication gap in the Global South through the use of a combination of platforms such as PREreview and the AFRI repository. </a:t>
            </a:r>
            <a:endParaRPr sz="1600"/>
          </a:p>
        </p:txBody>
      </p:sp>
      <p:pic>
        <p:nvPicPr>
          <p:cNvPr id="790" name="Google Shape;790;p95" title="IMG-20250605-WA0054.jpg"/>
          <p:cNvPicPr preferRelativeResize="0"/>
          <p:nvPr/>
        </p:nvPicPr>
        <p:blipFill rotWithShape="1">
          <a:blip r:embed="rId4">
            <a:alphaModFix/>
          </a:blip>
          <a:srcRect b="38071" l="19123" r="13231" t="37908"/>
          <a:stretch/>
        </p:blipFill>
        <p:spPr>
          <a:xfrm>
            <a:off x="176625" y="4334900"/>
            <a:ext cx="2088402" cy="741550"/>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96"/>
          <p:cNvSpPr txBox="1"/>
          <p:nvPr>
            <p:ph idx="4294967295" type="title"/>
          </p:nvPr>
        </p:nvSpPr>
        <p:spPr>
          <a:xfrm>
            <a:off x="311700" y="3688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How it works: The Open Model </a:t>
            </a:r>
            <a:endParaRPr b="1" sz="2200"/>
          </a:p>
        </p:txBody>
      </p:sp>
      <p:pic>
        <p:nvPicPr>
          <p:cNvPr id="796" name="Google Shape;796;p96" title="RCN works with preprint repositories such as AfricArXiv to identify preprints to be reviewed..png"/>
          <p:cNvPicPr preferRelativeResize="0"/>
          <p:nvPr/>
        </p:nvPicPr>
        <p:blipFill rotWithShape="1">
          <a:blip r:embed="rId3">
            <a:alphaModFix/>
          </a:blip>
          <a:srcRect b="22384" l="8462" r="10011" t="35133"/>
          <a:stretch/>
        </p:blipFill>
        <p:spPr>
          <a:xfrm>
            <a:off x="844625" y="2571175"/>
            <a:ext cx="7856851" cy="2185175"/>
          </a:xfrm>
          <a:prstGeom prst="rect">
            <a:avLst/>
          </a:prstGeom>
          <a:noFill/>
          <a:ln>
            <a:noFill/>
          </a:ln>
        </p:spPr>
      </p:pic>
      <p:sp>
        <p:nvSpPr>
          <p:cNvPr id="797" name="Google Shape;797;p96"/>
          <p:cNvSpPr txBox="1"/>
          <p:nvPr/>
        </p:nvSpPr>
        <p:spPr>
          <a:xfrm>
            <a:off x="538600" y="1504350"/>
            <a:ext cx="2537400" cy="11745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200"/>
              </a:spcBef>
              <a:spcAft>
                <a:spcPts val="1000"/>
              </a:spcAft>
              <a:buNone/>
            </a:pPr>
            <a:r>
              <a:rPr lang="en">
                <a:solidFill>
                  <a:schemeClr val="dk1"/>
                </a:solidFill>
                <a:latin typeface="IBM Plex Sans"/>
                <a:ea typeface="IBM Plex Sans"/>
                <a:cs typeface="IBM Plex Sans"/>
                <a:sym typeface="IBM Plex Sans"/>
              </a:rPr>
              <a:t>RCN works with preprint repositories such as AfricArXiv to identify preprints to be reviewed.</a:t>
            </a:r>
            <a:r>
              <a:rPr lang="en" sz="1600">
                <a:solidFill>
                  <a:schemeClr val="dk1"/>
                </a:solidFill>
                <a:latin typeface="IBM Plex Sans"/>
                <a:ea typeface="IBM Plex Sans"/>
                <a:cs typeface="IBM Plex Sans"/>
                <a:sym typeface="IBM Plex Sans"/>
              </a:rPr>
              <a:t> </a:t>
            </a:r>
            <a:endParaRPr/>
          </a:p>
        </p:txBody>
      </p:sp>
      <p:sp>
        <p:nvSpPr>
          <p:cNvPr id="798" name="Google Shape;798;p96"/>
          <p:cNvSpPr txBox="1"/>
          <p:nvPr/>
        </p:nvSpPr>
        <p:spPr>
          <a:xfrm>
            <a:off x="3336600" y="1504350"/>
            <a:ext cx="2361600" cy="11436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200"/>
              </a:spcBef>
              <a:spcAft>
                <a:spcPts val="1000"/>
              </a:spcAft>
              <a:buNone/>
            </a:pPr>
            <a:r>
              <a:rPr lang="en">
                <a:solidFill>
                  <a:schemeClr val="dk1"/>
                </a:solidFill>
                <a:latin typeface="IBM Plex Sans"/>
                <a:ea typeface="IBM Plex Sans"/>
                <a:cs typeface="IBM Plex Sans"/>
                <a:sym typeface="IBM Plex Sans"/>
              </a:rPr>
              <a:t>Participants evaluate and comment on preprints collaboratively using an open digital platform. </a:t>
            </a:r>
            <a:endParaRPr sz="1200"/>
          </a:p>
        </p:txBody>
      </p:sp>
      <p:sp>
        <p:nvSpPr>
          <p:cNvPr id="799" name="Google Shape;799;p96"/>
          <p:cNvSpPr txBox="1"/>
          <p:nvPr/>
        </p:nvSpPr>
        <p:spPr>
          <a:xfrm>
            <a:off x="6144900" y="1519800"/>
            <a:ext cx="2687400" cy="11436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200"/>
              </a:spcBef>
              <a:spcAft>
                <a:spcPts val="1000"/>
              </a:spcAft>
              <a:buNone/>
            </a:pPr>
            <a:r>
              <a:rPr lang="en">
                <a:solidFill>
                  <a:schemeClr val="dk1"/>
                </a:solidFill>
                <a:latin typeface="IBM Plex Sans"/>
                <a:ea typeface="IBM Plex Sans"/>
                <a:cs typeface="IBM Plex Sans"/>
                <a:sym typeface="IBM Plex Sans"/>
              </a:rPr>
              <a:t>Review outputs are published on PREreview and Sciety, ensuring discoverability and recognition.</a:t>
            </a:r>
            <a:endParaRPr sz="1200"/>
          </a:p>
        </p:txBody>
      </p:sp>
      <p:pic>
        <p:nvPicPr>
          <p:cNvPr id="800" name="Google Shape;800;p96" title="RCN works with preprint repositories such as AfricArXiv to identify preprints to be reviewed. (1).png"/>
          <p:cNvPicPr preferRelativeResize="0"/>
          <p:nvPr/>
        </p:nvPicPr>
        <p:blipFill rotWithShape="1">
          <a:blip r:embed="rId4">
            <a:alphaModFix/>
          </a:blip>
          <a:srcRect b="63234" l="14429" r="79044" t="22892"/>
          <a:stretch/>
        </p:blipFill>
        <p:spPr>
          <a:xfrm>
            <a:off x="1617700" y="1040125"/>
            <a:ext cx="449798" cy="537875"/>
          </a:xfrm>
          <a:prstGeom prst="rect">
            <a:avLst/>
          </a:prstGeom>
          <a:noFill/>
          <a:ln>
            <a:noFill/>
          </a:ln>
        </p:spPr>
      </p:pic>
      <p:pic>
        <p:nvPicPr>
          <p:cNvPr id="801" name="Google Shape;801;p96" title="RCN works with preprint repositories such as AfricArXiv to identify preprints to be reviewed. (1).png"/>
          <p:cNvPicPr preferRelativeResize="0"/>
          <p:nvPr/>
        </p:nvPicPr>
        <p:blipFill rotWithShape="1">
          <a:blip r:embed="rId4">
            <a:alphaModFix/>
          </a:blip>
          <a:srcRect b="63725" l="44678" r="48612" t="23040"/>
          <a:stretch/>
        </p:blipFill>
        <p:spPr>
          <a:xfrm>
            <a:off x="4292500" y="1059520"/>
            <a:ext cx="449798" cy="499084"/>
          </a:xfrm>
          <a:prstGeom prst="rect">
            <a:avLst/>
          </a:prstGeom>
          <a:noFill/>
          <a:ln>
            <a:noFill/>
          </a:ln>
        </p:spPr>
      </p:pic>
      <p:pic>
        <p:nvPicPr>
          <p:cNvPr id="802" name="Google Shape;802;p96" title="RCN works with preprint repositories such as AfricArXiv to identify preprints to be reviewed. (1).png"/>
          <p:cNvPicPr preferRelativeResize="0"/>
          <p:nvPr/>
        </p:nvPicPr>
        <p:blipFill rotWithShape="1">
          <a:blip r:embed="rId4">
            <a:alphaModFix/>
          </a:blip>
          <a:srcRect b="63725" l="75826" r="17647" t="24020"/>
          <a:stretch/>
        </p:blipFill>
        <p:spPr>
          <a:xfrm>
            <a:off x="7314505" y="1059525"/>
            <a:ext cx="472445" cy="499076"/>
          </a:xfrm>
          <a:prstGeom prst="rect">
            <a:avLst/>
          </a:prstGeom>
          <a:noFill/>
          <a:ln>
            <a:noFill/>
          </a:ln>
        </p:spPr>
      </p:pic>
      <p:pic>
        <p:nvPicPr>
          <p:cNvPr id="803" name="Google Shape;803;p96" title="IMG-20250605-WA0054.jpg"/>
          <p:cNvPicPr preferRelativeResize="0"/>
          <p:nvPr/>
        </p:nvPicPr>
        <p:blipFill rotWithShape="1">
          <a:blip r:embed="rId5">
            <a:alphaModFix/>
          </a:blip>
          <a:srcRect b="38071" l="19123" r="54499" t="37908"/>
          <a:stretch/>
        </p:blipFill>
        <p:spPr>
          <a:xfrm>
            <a:off x="1705525" y="3462375"/>
            <a:ext cx="400850" cy="365025"/>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7" name="Shape 807"/>
        <p:cNvGrpSpPr/>
        <p:nvPr/>
      </p:nvGrpSpPr>
      <p:grpSpPr>
        <a:xfrm>
          <a:off x="0" y="0"/>
          <a:ext cx="0" cy="0"/>
          <a:chOff x="0" y="0"/>
          <a:chExt cx="0" cy="0"/>
        </a:xfrm>
      </p:grpSpPr>
      <p:pic>
        <p:nvPicPr>
          <p:cNvPr id="808" name="Google Shape;808;p97" title="Screenshot 2025-06-18 at 13.17.19.png"/>
          <p:cNvPicPr preferRelativeResize="0"/>
          <p:nvPr/>
        </p:nvPicPr>
        <p:blipFill>
          <a:blip r:embed="rId3">
            <a:alphaModFix/>
          </a:blip>
          <a:stretch>
            <a:fillRect/>
          </a:stretch>
        </p:blipFill>
        <p:spPr>
          <a:xfrm>
            <a:off x="2013463" y="1591475"/>
            <a:ext cx="5050906" cy="2614225"/>
          </a:xfrm>
          <a:prstGeom prst="rect">
            <a:avLst/>
          </a:prstGeom>
          <a:noFill/>
          <a:ln>
            <a:noFill/>
          </a:ln>
          <a:effectLst>
            <a:outerShdw blurRad="57150" rotWithShape="0" algn="bl" dir="5400000" dist="19050">
              <a:srgbClr val="000000">
                <a:alpha val="50000"/>
              </a:srgbClr>
            </a:outerShdw>
          </a:effectLst>
        </p:spPr>
      </p:pic>
      <p:sp>
        <p:nvSpPr>
          <p:cNvPr id="809" name="Google Shape;809;p97"/>
          <p:cNvSpPr txBox="1"/>
          <p:nvPr>
            <p:ph type="title"/>
          </p:nvPr>
        </p:nvSpPr>
        <p:spPr>
          <a:xfrm>
            <a:off x="381000" y="38100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The published review is discoverable and creditable</a:t>
            </a:r>
            <a:endParaRPr b="1" sz="2200">
              <a:solidFill>
                <a:srgbClr val="E4002C"/>
              </a:solidFill>
              <a:latin typeface="IBM Plex Sans"/>
              <a:ea typeface="IBM Plex Sans"/>
              <a:cs typeface="IBM Plex Sans"/>
              <a:sym typeface="IBM Plex Sans"/>
            </a:endParaRPr>
          </a:p>
        </p:txBody>
      </p:sp>
      <p:pic>
        <p:nvPicPr>
          <p:cNvPr id="810" name="Google Shape;810;p97" title="blobs-combined@2x.png"/>
          <p:cNvPicPr preferRelativeResize="0"/>
          <p:nvPr/>
        </p:nvPicPr>
        <p:blipFill>
          <a:blip r:embed="rId4">
            <a:alphaModFix/>
          </a:blip>
          <a:stretch>
            <a:fillRect/>
          </a:stretch>
        </p:blipFill>
        <p:spPr>
          <a:xfrm>
            <a:off x="-254212" y="1263225"/>
            <a:ext cx="2775823" cy="2614226"/>
          </a:xfrm>
          <a:prstGeom prst="rect">
            <a:avLst/>
          </a:prstGeom>
          <a:noFill/>
          <a:ln>
            <a:noFill/>
          </a:ln>
        </p:spPr>
      </p:pic>
      <p:cxnSp>
        <p:nvCxnSpPr>
          <p:cNvPr id="811" name="Google Shape;811;p97"/>
          <p:cNvCxnSpPr/>
          <p:nvPr/>
        </p:nvCxnSpPr>
        <p:spPr>
          <a:xfrm>
            <a:off x="1924025" y="3093288"/>
            <a:ext cx="358500" cy="358500"/>
          </a:xfrm>
          <a:prstGeom prst="straightConnector1">
            <a:avLst/>
          </a:prstGeom>
          <a:noFill/>
          <a:ln cap="flat" cmpd="sng" w="19050">
            <a:solidFill>
              <a:srgbClr val="E4002C"/>
            </a:solidFill>
            <a:prstDash val="solid"/>
            <a:round/>
            <a:headEnd len="med" w="med" type="none"/>
            <a:tailEnd len="med" w="med" type="triangle"/>
          </a:ln>
        </p:spPr>
      </p:cxnSp>
      <p:sp>
        <p:nvSpPr>
          <p:cNvPr id="812" name="Google Shape;812;p97"/>
          <p:cNvSpPr txBox="1"/>
          <p:nvPr/>
        </p:nvSpPr>
        <p:spPr>
          <a:xfrm>
            <a:off x="475063" y="1677538"/>
            <a:ext cx="1538400" cy="1785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rgbClr val="1A254C"/>
                </a:solidFill>
                <a:latin typeface="Roboto"/>
                <a:ea typeface="Roboto"/>
                <a:cs typeface="Roboto"/>
                <a:sym typeface="Roboto"/>
              </a:rPr>
              <a:t>Review Authors have the option to sign the review with their public ORCID profile or their unique PREreview pseudonym</a:t>
            </a:r>
            <a:endParaRPr sz="1300">
              <a:solidFill>
                <a:srgbClr val="1A254C"/>
              </a:solidFill>
              <a:latin typeface="Roboto"/>
              <a:ea typeface="Roboto"/>
              <a:cs typeface="Roboto"/>
              <a:sym typeface="Roboto"/>
            </a:endParaRPr>
          </a:p>
        </p:txBody>
      </p:sp>
      <p:cxnSp>
        <p:nvCxnSpPr>
          <p:cNvPr id="813" name="Google Shape;813;p97"/>
          <p:cNvCxnSpPr/>
          <p:nvPr/>
        </p:nvCxnSpPr>
        <p:spPr>
          <a:xfrm flipH="1">
            <a:off x="4808963" y="1948375"/>
            <a:ext cx="2928600" cy="1792500"/>
          </a:xfrm>
          <a:prstGeom prst="straightConnector1">
            <a:avLst/>
          </a:prstGeom>
          <a:noFill/>
          <a:ln cap="flat" cmpd="sng" w="19050">
            <a:solidFill>
              <a:srgbClr val="E4002C"/>
            </a:solidFill>
            <a:prstDash val="solid"/>
            <a:round/>
            <a:headEnd len="med" w="med" type="none"/>
            <a:tailEnd len="med" w="med" type="triangle"/>
          </a:ln>
        </p:spPr>
      </p:cxnSp>
      <p:sp>
        <p:nvSpPr>
          <p:cNvPr id="814" name="Google Shape;814;p97"/>
          <p:cNvSpPr txBox="1"/>
          <p:nvPr/>
        </p:nvSpPr>
        <p:spPr>
          <a:xfrm>
            <a:off x="7502600" y="2725100"/>
            <a:ext cx="1538400" cy="1585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rgbClr val="1A254C"/>
                </a:solidFill>
                <a:latin typeface="Roboto"/>
                <a:ea typeface="Roboto"/>
                <a:cs typeface="Roboto"/>
                <a:sym typeface="Roboto"/>
              </a:rPr>
              <a:t>The reviews are assigned a CC BY 4.0 License retained by the Review Authors and a DOI via DataCite</a:t>
            </a:r>
            <a:endParaRPr sz="1300">
              <a:solidFill>
                <a:srgbClr val="1A254C"/>
              </a:solidFill>
              <a:latin typeface="Roboto"/>
              <a:ea typeface="Roboto"/>
              <a:cs typeface="Roboto"/>
              <a:sym typeface="Roboto"/>
            </a:endParaRPr>
          </a:p>
        </p:txBody>
      </p:sp>
      <p:pic>
        <p:nvPicPr>
          <p:cNvPr id="815" name="Google Shape;815;p97" title="blobs-combined@2x.png"/>
          <p:cNvPicPr preferRelativeResize="0"/>
          <p:nvPr/>
        </p:nvPicPr>
        <p:blipFill>
          <a:blip r:embed="rId4">
            <a:alphaModFix/>
          </a:blip>
          <a:stretch>
            <a:fillRect/>
          </a:stretch>
        </p:blipFill>
        <p:spPr>
          <a:xfrm>
            <a:off x="6800404" y="2367862"/>
            <a:ext cx="2597810" cy="2299975"/>
          </a:xfrm>
          <a:prstGeom prst="rect">
            <a:avLst/>
          </a:prstGeom>
          <a:noFill/>
          <a:ln>
            <a:noFill/>
          </a:ln>
        </p:spPr>
      </p:pic>
      <p:pic>
        <p:nvPicPr>
          <p:cNvPr id="816" name="Google Shape;816;p97" title="blobs-combined@2x.png"/>
          <p:cNvPicPr preferRelativeResize="0"/>
          <p:nvPr/>
        </p:nvPicPr>
        <p:blipFill>
          <a:blip r:embed="rId4">
            <a:alphaModFix/>
          </a:blip>
          <a:stretch>
            <a:fillRect/>
          </a:stretch>
        </p:blipFill>
        <p:spPr>
          <a:xfrm>
            <a:off x="6866463" y="563350"/>
            <a:ext cx="2174548" cy="1925276"/>
          </a:xfrm>
          <a:prstGeom prst="rect">
            <a:avLst/>
          </a:prstGeom>
          <a:noFill/>
          <a:ln>
            <a:noFill/>
          </a:ln>
        </p:spPr>
      </p:pic>
      <p:sp>
        <p:nvSpPr>
          <p:cNvPr id="817" name="Google Shape;817;p97"/>
          <p:cNvSpPr txBox="1"/>
          <p:nvPr/>
        </p:nvSpPr>
        <p:spPr>
          <a:xfrm>
            <a:off x="7330113" y="963178"/>
            <a:ext cx="1538400" cy="985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rgbClr val="1A254C"/>
                </a:solidFill>
                <a:latin typeface="Roboto"/>
                <a:ea typeface="Roboto"/>
                <a:cs typeface="Roboto"/>
                <a:sym typeface="Roboto"/>
              </a:rPr>
              <a:t>Reviews are added to the PREreview Club page</a:t>
            </a:r>
            <a:endParaRPr sz="1300">
              <a:solidFill>
                <a:srgbClr val="1A254C"/>
              </a:solidFill>
              <a:latin typeface="Roboto"/>
              <a:ea typeface="Roboto"/>
              <a:cs typeface="Roboto"/>
              <a:sym typeface="Roboto"/>
            </a:endParaRPr>
          </a:p>
        </p:txBody>
      </p:sp>
      <p:cxnSp>
        <p:nvCxnSpPr>
          <p:cNvPr id="818" name="Google Shape;818;p97"/>
          <p:cNvCxnSpPr/>
          <p:nvPr/>
        </p:nvCxnSpPr>
        <p:spPr>
          <a:xfrm flipH="1">
            <a:off x="6492563" y="3834250"/>
            <a:ext cx="955800" cy="83100"/>
          </a:xfrm>
          <a:prstGeom prst="straightConnector1">
            <a:avLst/>
          </a:prstGeom>
          <a:noFill/>
          <a:ln cap="flat" cmpd="sng" w="19050">
            <a:solidFill>
              <a:srgbClr val="E4002C"/>
            </a:solidFill>
            <a:prstDash val="solid"/>
            <a:round/>
            <a:headEnd len="med" w="med" type="none"/>
            <a:tailEnd len="med" w="med" type="triangle"/>
          </a:ln>
        </p:spPr>
      </p:cxn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2" name="Shape 822"/>
        <p:cNvGrpSpPr/>
        <p:nvPr/>
      </p:nvGrpSpPr>
      <p:grpSpPr>
        <a:xfrm>
          <a:off x="0" y="0"/>
          <a:ext cx="0" cy="0"/>
          <a:chOff x="0" y="0"/>
          <a:chExt cx="0" cy="0"/>
        </a:xfrm>
      </p:grpSpPr>
      <p:sp>
        <p:nvSpPr>
          <p:cNvPr id="823" name="Google Shape;823;p9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lang="en" sz="2220"/>
              <a:t>39+ </a:t>
            </a:r>
            <a:r>
              <a:rPr lang="en" sz="2220"/>
              <a:t>PREreview </a:t>
            </a:r>
            <a:r>
              <a:rPr lang="en" sz="2220">
                <a:solidFill>
                  <a:srgbClr val="E4002C"/>
                </a:solidFill>
              </a:rPr>
              <a:t>Clubs</a:t>
            </a:r>
            <a:endParaRPr sz="2220">
              <a:solidFill>
                <a:srgbClr val="E4002C"/>
              </a:solidFill>
            </a:endParaRPr>
          </a:p>
        </p:txBody>
      </p:sp>
      <p:pic>
        <p:nvPicPr>
          <p:cNvPr id="824" name="Google Shape;824;p98"/>
          <p:cNvPicPr preferRelativeResize="0"/>
          <p:nvPr/>
        </p:nvPicPr>
        <p:blipFill rotWithShape="1">
          <a:blip r:embed="rId3">
            <a:alphaModFix/>
          </a:blip>
          <a:srcRect b="0" l="0" r="0" t="10833"/>
          <a:stretch/>
        </p:blipFill>
        <p:spPr>
          <a:xfrm>
            <a:off x="683413" y="1811295"/>
            <a:ext cx="4342100" cy="3221500"/>
          </a:xfrm>
          <a:prstGeom prst="rect">
            <a:avLst/>
          </a:prstGeom>
          <a:noFill/>
          <a:ln>
            <a:noFill/>
          </a:ln>
          <a:effectLst>
            <a:outerShdw blurRad="57150" rotWithShape="0" algn="bl" dir="5400000" dist="19050">
              <a:srgbClr val="000000">
                <a:alpha val="50000"/>
              </a:srgbClr>
            </a:outerShdw>
          </a:effectLst>
        </p:spPr>
      </p:pic>
      <p:pic>
        <p:nvPicPr>
          <p:cNvPr id="825" name="Google Shape;825;p98"/>
          <p:cNvPicPr preferRelativeResize="0"/>
          <p:nvPr/>
        </p:nvPicPr>
        <p:blipFill rotWithShape="1">
          <a:blip r:embed="rId4">
            <a:alphaModFix/>
          </a:blip>
          <a:srcRect b="11808" l="2343" r="0" t="0"/>
          <a:stretch/>
        </p:blipFill>
        <p:spPr>
          <a:xfrm>
            <a:off x="1720163" y="1413608"/>
            <a:ext cx="4180275" cy="3344176"/>
          </a:xfrm>
          <a:prstGeom prst="rect">
            <a:avLst/>
          </a:prstGeom>
          <a:noFill/>
          <a:ln>
            <a:noFill/>
          </a:ln>
          <a:effectLst>
            <a:outerShdw blurRad="57150" rotWithShape="0" algn="bl" dir="5400000" dist="19050">
              <a:srgbClr val="000000">
                <a:alpha val="50000"/>
              </a:srgbClr>
            </a:outerShdw>
          </a:effectLst>
        </p:spPr>
      </p:pic>
      <p:pic>
        <p:nvPicPr>
          <p:cNvPr id="826" name="Google Shape;826;p98"/>
          <p:cNvPicPr preferRelativeResize="0"/>
          <p:nvPr/>
        </p:nvPicPr>
        <p:blipFill rotWithShape="1">
          <a:blip r:embed="rId5">
            <a:alphaModFix/>
          </a:blip>
          <a:srcRect b="0" l="0" r="0" t="11237"/>
          <a:stretch/>
        </p:blipFill>
        <p:spPr>
          <a:xfrm>
            <a:off x="2837005" y="1157227"/>
            <a:ext cx="4040450" cy="3628324"/>
          </a:xfrm>
          <a:prstGeom prst="rect">
            <a:avLst/>
          </a:prstGeom>
          <a:noFill/>
          <a:ln>
            <a:noFill/>
          </a:ln>
          <a:effectLst>
            <a:outerShdw blurRad="57150" rotWithShape="0" algn="bl" dir="5400000" dist="19050">
              <a:srgbClr val="000000">
                <a:alpha val="50000"/>
              </a:srgbClr>
            </a:outerShdw>
          </a:effectLst>
        </p:spPr>
      </p:pic>
      <p:sp>
        <p:nvSpPr>
          <p:cNvPr id="827" name="Google Shape;827;p98"/>
          <p:cNvSpPr/>
          <p:nvPr/>
        </p:nvSpPr>
        <p:spPr>
          <a:xfrm rot="8756157">
            <a:off x="3792681" y="3227793"/>
            <a:ext cx="254946" cy="210679"/>
          </a:xfrm>
          <a:prstGeom prst="rightArrow">
            <a:avLst>
              <a:gd fmla="val 50000" name="adj1"/>
              <a:gd fmla="val 50000" name="adj2"/>
            </a:avLst>
          </a:prstGeom>
          <a:solidFill>
            <a:srgbClr val="E4002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sp>
        <p:nvSpPr>
          <p:cNvPr id="828" name="Google Shape;828;p98"/>
          <p:cNvSpPr/>
          <p:nvPr/>
        </p:nvSpPr>
        <p:spPr>
          <a:xfrm rot="8756157">
            <a:off x="4607264" y="2786290"/>
            <a:ext cx="254946" cy="210679"/>
          </a:xfrm>
          <a:prstGeom prst="rightArrow">
            <a:avLst>
              <a:gd fmla="val 50000" name="adj1"/>
              <a:gd fmla="val 50000" name="adj2"/>
            </a:avLst>
          </a:prstGeom>
          <a:solidFill>
            <a:srgbClr val="E4002C"/>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IBM Plex Sans"/>
              <a:ea typeface="IBM Plex Sans"/>
              <a:cs typeface="IBM Plex Sans"/>
              <a:sym typeface="IBM Plex Sans"/>
            </a:endParaRPr>
          </a:p>
        </p:txBody>
      </p:sp>
      <p:grpSp>
        <p:nvGrpSpPr>
          <p:cNvPr id="829" name="Google Shape;829;p98"/>
          <p:cNvGrpSpPr/>
          <p:nvPr/>
        </p:nvGrpSpPr>
        <p:grpSpPr>
          <a:xfrm>
            <a:off x="3816338" y="766412"/>
            <a:ext cx="4644249" cy="3519148"/>
            <a:chOff x="3816338" y="766412"/>
            <a:chExt cx="4644249" cy="3519148"/>
          </a:xfrm>
        </p:grpSpPr>
        <p:pic>
          <p:nvPicPr>
            <p:cNvPr id="830" name="Google Shape;830;p98" title="Screenshot 2025-06-12 at 11.58.48 PM.png"/>
            <p:cNvPicPr preferRelativeResize="0"/>
            <p:nvPr/>
          </p:nvPicPr>
          <p:blipFill rotWithShape="1">
            <a:blip r:embed="rId6">
              <a:alphaModFix/>
            </a:blip>
            <a:srcRect b="0" l="0" r="0" t="11394"/>
            <a:stretch/>
          </p:blipFill>
          <p:spPr>
            <a:xfrm>
              <a:off x="3816338" y="766412"/>
              <a:ext cx="4644249" cy="3519148"/>
            </a:xfrm>
            <a:prstGeom prst="rect">
              <a:avLst/>
            </a:prstGeom>
            <a:noFill/>
            <a:ln>
              <a:noFill/>
            </a:ln>
            <a:effectLst>
              <a:outerShdw blurRad="57150" rotWithShape="0" algn="bl" dir="5400000" dist="19050">
                <a:srgbClr val="000000">
                  <a:alpha val="50000"/>
                </a:srgbClr>
              </a:outerShdw>
            </a:effectLst>
          </p:spPr>
        </p:pic>
        <p:pic>
          <p:nvPicPr>
            <p:cNvPr id="831" name="Google Shape;831;p98" title="IMG-20250605-WA0054.jpg"/>
            <p:cNvPicPr preferRelativeResize="0"/>
            <p:nvPr/>
          </p:nvPicPr>
          <p:blipFill rotWithShape="1">
            <a:blip r:embed="rId7">
              <a:alphaModFix/>
            </a:blip>
            <a:srcRect b="38071" l="19124" r="54427" t="37908"/>
            <a:stretch/>
          </p:blipFill>
          <p:spPr>
            <a:xfrm>
              <a:off x="7005017" y="851425"/>
              <a:ext cx="1360399" cy="1235451"/>
            </a:xfrm>
            <a:prstGeom prst="rect">
              <a:avLst/>
            </a:prstGeom>
            <a:noFill/>
            <a:ln>
              <a:noFill/>
            </a:ln>
          </p:spPr>
        </p:pic>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4"/>
                                        </p:tgtEl>
                                        <p:attrNameLst>
                                          <p:attrName>style.visibility</p:attrName>
                                        </p:attrNameLst>
                                      </p:cBhvr>
                                      <p:to>
                                        <p:strVal val="visible"/>
                                      </p:to>
                                    </p:set>
                                    <p:animEffect filter="fade" transition="in">
                                      <p:cBhvr>
                                        <p:cTn dur="1000"/>
                                        <p:tgtEl>
                                          <p:spTgt spid="8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5"/>
                                        </p:tgtEl>
                                        <p:attrNameLst>
                                          <p:attrName>style.visibility</p:attrName>
                                        </p:attrNameLst>
                                      </p:cBhvr>
                                      <p:to>
                                        <p:strVal val="visible"/>
                                      </p:to>
                                    </p:set>
                                    <p:animEffect filter="fade" transition="in">
                                      <p:cBhvr>
                                        <p:cTn dur="1000"/>
                                        <p:tgtEl>
                                          <p:spTgt spid="82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6"/>
                                        </p:tgtEl>
                                        <p:attrNameLst>
                                          <p:attrName>style.visibility</p:attrName>
                                        </p:attrNameLst>
                                      </p:cBhvr>
                                      <p:to>
                                        <p:strVal val="visible"/>
                                      </p:to>
                                    </p:set>
                                    <p:animEffect filter="fade" transition="in">
                                      <p:cBhvr>
                                        <p:cTn dur="1000"/>
                                        <p:tgtEl>
                                          <p:spTgt spid="82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2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28"/>
                                        </p:tgtEl>
                                        <p:attrNameLst>
                                          <p:attrName>style.visibility</p:attrName>
                                        </p:attrNameLst>
                                      </p:cBhvr>
                                      <p:to>
                                        <p:strVal val="visible"/>
                                      </p:to>
                                    </p:set>
                                    <p:animEffect filter="fade" transition="in">
                                      <p:cBhvr>
                                        <p:cTn dur="1000"/>
                                        <p:tgtEl>
                                          <p:spTgt spid="828"/>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827"/>
                                        </p:tgtEl>
                                        <p:attrNameLst>
                                          <p:attrName>style.visibility</p:attrName>
                                        </p:attrNameLst>
                                      </p:cBhvr>
                                      <p:to>
                                        <p:strVal val="visible"/>
                                      </p:to>
                                    </p:set>
                                    <p:animEffect filter="fade" transition="in">
                                      <p:cBhvr>
                                        <p:cTn dur="1000"/>
                                        <p:tgtEl>
                                          <p:spTgt spid="82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5" name="Shape 835"/>
        <p:cNvGrpSpPr/>
        <p:nvPr/>
      </p:nvGrpSpPr>
      <p:grpSpPr>
        <a:xfrm>
          <a:off x="0" y="0"/>
          <a:ext cx="0" cy="0"/>
          <a:chOff x="0" y="0"/>
          <a:chExt cx="0" cy="0"/>
        </a:xfrm>
      </p:grpSpPr>
      <p:sp>
        <p:nvSpPr>
          <p:cNvPr id="836" name="Google Shape;836;p9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t>Let’s post a “test preprint review” together</a:t>
            </a:r>
            <a:endParaRPr b="1"/>
          </a:p>
        </p:txBody>
      </p:sp>
      <p:sp>
        <p:nvSpPr>
          <p:cNvPr id="837" name="Google Shape;837;p99"/>
          <p:cNvSpPr txBox="1"/>
          <p:nvPr>
            <p:ph idx="1" type="body"/>
          </p:nvPr>
        </p:nvSpPr>
        <p:spPr>
          <a:xfrm>
            <a:off x="311700" y="1152475"/>
            <a:ext cx="8520600" cy="3774000"/>
          </a:xfrm>
          <a:prstGeom prst="rect">
            <a:avLst/>
          </a:prstGeom>
        </p:spPr>
        <p:txBody>
          <a:bodyPr anchorCtr="0" anchor="t" bIns="91425" lIns="91425" spcFirstLastPara="1" rIns="91425" wrap="square" tIns="91425">
            <a:normAutofit/>
          </a:bodyPr>
          <a:lstStyle/>
          <a:p>
            <a:pPr indent="-336550" lvl="0" marL="457200" rtl="0" algn="l">
              <a:spcBef>
                <a:spcPts val="0"/>
              </a:spcBef>
              <a:spcAft>
                <a:spcPts val="0"/>
              </a:spcAft>
              <a:buSzPts val="1700"/>
              <a:buAutoNum type="arabicPeriod"/>
            </a:pPr>
            <a:r>
              <a:rPr lang="en" sz="1700"/>
              <a:t>In your browser navigate to </a:t>
            </a:r>
            <a:r>
              <a:rPr lang="en" sz="1700" u="sng">
                <a:solidFill>
                  <a:schemeClr val="hlink"/>
                </a:solidFill>
                <a:hlinkClick r:id="rId3"/>
              </a:rPr>
              <a:t>https://sandbox.prereview.org</a:t>
            </a:r>
            <a:endParaRPr sz="1700"/>
          </a:p>
          <a:p>
            <a:pPr indent="-336550" lvl="0" marL="457200" rtl="0" algn="l">
              <a:spcBef>
                <a:spcPts val="1000"/>
              </a:spcBef>
              <a:spcAft>
                <a:spcPts val="0"/>
              </a:spcAft>
              <a:buSzPts val="1700"/>
              <a:buAutoNum type="arabicPeriod"/>
            </a:pPr>
            <a:r>
              <a:rPr lang="en" sz="1700"/>
              <a:t>Click on the big red button that says </a:t>
            </a:r>
            <a:endParaRPr sz="1700"/>
          </a:p>
          <a:p>
            <a:pPr indent="-336550" lvl="0" marL="457200" rtl="0" algn="l">
              <a:spcBef>
                <a:spcPts val="1000"/>
              </a:spcBef>
              <a:spcAft>
                <a:spcPts val="0"/>
              </a:spcAft>
              <a:buSzPts val="1700"/>
              <a:buAutoNum type="arabicPeriod"/>
            </a:pPr>
            <a:r>
              <a:rPr lang="en" sz="1700"/>
              <a:t>Paste the doi or the url of the preprint you want to review (</a:t>
            </a:r>
            <a:r>
              <a:rPr i="1" lang="en" sz="1700"/>
              <a:t>e.g</a:t>
            </a:r>
            <a:r>
              <a:rPr lang="en" sz="1700"/>
              <a:t>., </a:t>
            </a:r>
            <a:r>
              <a:rPr lang="en" sz="1700" u="sng">
                <a:solidFill>
                  <a:schemeClr val="hlink"/>
                </a:solidFill>
                <a:hlinkClick r:id="rId4"/>
              </a:rPr>
              <a:t>https://doi.org/10.1101/2025.07.30.25332426</a:t>
            </a:r>
            <a:r>
              <a:rPr lang="en" sz="1700"/>
              <a:t>)</a:t>
            </a:r>
            <a:endParaRPr sz="1700"/>
          </a:p>
          <a:p>
            <a:pPr indent="-336550" lvl="0" marL="457200" rtl="0" algn="l">
              <a:spcBef>
                <a:spcPts val="1000"/>
              </a:spcBef>
              <a:spcAft>
                <a:spcPts val="0"/>
              </a:spcAft>
              <a:buSzPts val="1700"/>
              <a:buAutoNum type="arabicPeriod"/>
            </a:pPr>
            <a:r>
              <a:rPr lang="en" sz="1700"/>
              <a:t>Verify that it’s the right preprint you want to review by checking the title and the abstract, then click</a:t>
            </a:r>
            <a:endParaRPr sz="1700"/>
          </a:p>
          <a:p>
            <a:pPr indent="-336550" lvl="0" marL="457200" rtl="0" algn="l">
              <a:spcBef>
                <a:spcPts val="1000"/>
              </a:spcBef>
              <a:spcAft>
                <a:spcPts val="0"/>
              </a:spcAft>
              <a:buSzPts val="1700"/>
              <a:buAutoNum type="arabicPeriod"/>
            </a:pPr>
            <a:r>
              <a:rPr lang="en" sz="1700"/>
              <a:t>Sign in with your ORCID. If you don’t have an ORCID record, let’s make one here </a:t>
            </a:r>
            <a:r>
              <a:rPr lang="en" sz="1700" u="sng">
                <a:solidFill>
                  <a:schemeClr val="hlink"/>
                </a:solidFill>
                <a:hlinkClick r:id="rId5"/>
              </a:rPr>
              <a:t>https://orcid.org/register</a:t>
            </a:r>
            <a:r>
              <a:rPr lang="en" sz="1700"/>
              <a:t> </a:t>
            </a:r>
            <a:endParaRPr sz="1700"/>
          </a:p>
          <a:p>
            <a:pPr indent="-336550" lvl="0" marL="457200" rtl="0" algn="l">
              <a:spcBef>
                <a:spcPts val="1000"/>
              </a:spcBef>
              <a:spcAft>
                <a:spcPts val="1000"/>
              </a:spcAft>
              <a:buSzPts val="1700"/>
              <a:buAutoNum type="arabicPeriod"/>
            </a:pPr>
            <a:r>
              <a:rPr lang="en" sz="1700"/>
              <a:t>Choose how you’d like to write your review and click </a:t>
            </a:r>
            <a:endParaRPr sz="1700"/>
          </a:p>
        </p:txBody>
      </p:sp>
      <p:pic>
        <p:nvPicPr>
          <p:cNvPr id="838" name="Google Shape;838;p99" title="Screenshot 2025-08-14 at 6.52.38 AM.png"/>
          <p:cNvPicPr preferRelativeResize="0"/>
          <p:nvPr/>
        </p:nvPicPr>
        <p:blipFill>
          <a:blip r:embed="rId6">
            <a:alphaModFix/>
          </a:blip>
          <a:stretch>
            <a:fillRect/>
          </a:stretch>
        </p:blipFill>
        <p:spPr>
          <a:xfrm>
            <a:off x="4355024" y="1585399"/>
            <a:ext cx="1516550" cy="444375"/>
          </a:xfrm>
          <a:prstGeom prst="rect">
            <a:avLst/>
          </a:prstGeom>
          <a:noFill/>
          <a:ln>
            <a:noFill/>
          </a:ln>
        </p:spPr>
      </p:pic>
      <p:pic>
        <p:nvPicPr>
          <p:cNvPr id="839" name="Google Shape;839;p99" title="Screenshot 2025-08-14 at 7.00.03 AM.png"/>
          <p:cNvPicPr preferRelativeResize="0"/>
          <p:nvPr/>
        </p:nvPicPr>
        <p:blipFill>
          <a:blip r:embed="rId7">
            <a:alphaModFix/>
          </a:blip>
          <a:stretch>
            <a:fillRect/>
          </a:stretch>
        </p:blipFill>
        <p:spPr>
          <a:xfrm>
            <a:off x="2740500" y="3078411"/>
            <a:ext cx="887825" cy="386011"/>
          </a:xfrm>
          <a:prstGeom prst="rect">
            <a:avLst/>
          </a:prstGeom>
          <a:noFill/>
          <a:ln>
            <a:noFill/>
          </a:ln>
        </p:spPr>
      </p:pic>
      <p:pic>
        <p:nvPicPr>
          <p:cNvPr id="840" name="Google Shape;840;p99" title="Screenshot 2025-08-14 at 7.22.41 AM.png"/>
          <p:cNvPicPr preferRelativeResize="0"/>
          <p:nvPr/>
        </p:nvPicPr>
        <p:blipFill>
          <a:blip r:embed="rId8">
            <a:alphaModFix/>
          </a:blip>
          <a:stretch>
            <a:fillRect/>
          </a:stretch>
        </p:blipFill>
        <p:spPr>
          <a:xfrm>
            <a:off x="5893075" y="4159771"/>
            <a:ext cx="949743" cy="444375"/>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4" name="Shape 844"/>
        <p:cNvGrpSpPr/>
        <p:nvPr/>
      </p:nvGrpSpPr>
      <p:grpSpPr>
        <a:xfrm>
          <a:off x="0" y="0"/>
          <a:ext cx="0" cy="0"/>
          <a:chOff x="0" y="0"/>
          <a:chExt cx="0" cy="0"/>
        </a:xfrm>
      </p:grpSpPr>
      <p:sp>
        <p:nvSpPr>
          <p:cNvPr id="845" name="Google Shape;845;p100"/>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t>Let’s post a “test preprint review” together</a:t>
            </a:r>
            <a:endParaRPr b="1"/>
          </a:p>
        </p:txBody>
      </p:sp>
      <p:sp>
        <p:nvSpPr>
          <p:cNvPr id="846" name="Google Shape;846;p100"/>
          <p:cNvSpPr txBox="1"/>
          <p:nvPr>
            <p:ph idx="1" type="body"/>
          </p:nvPr>
        </p:nvSpPr>
        <p:spPr>
          <a:xfrm>
            <a:off x="311700" y="1152475"/>
            <a:ext cx="8520600" cy="3774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700">
                <a:solidFill>
                  <a:srgbClr val="E4002C"/>
                </a:solidFill>
              </a:rPr>
              <a:t>7.</a:t>
            </a:r>
            <a:r>
              <a:rPr lang="en" sz="1700"/>
              <a:t> 	If we selected the option “</a:t>
            </a:r>
            <a:r>
              <a:rPr i="1" lang="en" sz="1700"/>
              <a:t>I’ve already written the review</a:t>
            </a:r>
            <a:r>
              <a:rPr lang="en" sz="1700"/>
              <a:t>”, then we’ll see that we            ask to declare the use of genAI to come up with the review. Click “no” for this test.</a:t>
            </a:r>
            <a:endParaRPr sz="1700"/>
          </a:p>
          <a:p>
            <a:pPr indent="0" lvl="0" marL="0" rtl="0" algn="l">
              <a:spcBef>
                <a:spcPts val="1000"/>
              </a:spcBef>
              <a:spcAft>
                <a:spcPts val="0"/>
              </a:spcAft>
              <a:buNone/>
            </a:pPr>
            <a:r>
              <a:rPr lang="en" sz="1700">
                <a:solidFill>
                  <a:srgbClr val="E4002C"/>
                </a:solidFill>
              </a:rPr>
              <a:t>8.</a:t>
            </a:r>
            <a:r>
              <a:rPr lang="en" sz="1700"/>
              <a:t>	Paste the review in the text box and check formatting. We’ll simply write “test”.</a:t>
            </a:r>
            <a:endParaRPr sz="1700"/>
          </a:p>
          <a:p>
            <a:pPr indent="0" lvl="0" marL="0" rtl="0" algn="l">
              <a:spcBef>
                <a:spcPts val="1000"/>
              </a:spcBef>
              <a:spcAft>
                <a:spcPts val="0"/>
              </a:spcAft>
              <a:buNone/>
            </a:pPr>
            <a:r>
              <a:rPr lang="en" sz="1700">
                <a:solidFill>
                  <a:srgbClr val="E4002C"/>
                </a:solidFill>
              </a:rPr>
              <a:t>9.</a:t>
            </a:r>
            <a:r>
              <a:rPr lang="en" sz="1700"/>
              <a:t>	Then you have the option to sign your review with your public name linked to your ORCID record or your PREreview unique </a:t>
            </a:r>
            <a:r>
              <a:rPr lang="en" sz="1700"/>
              <a:t>pseudonym</a:t>
            </a:r>
            <a:r>
              <a:rPr lang="en" sz="1700"/>
              <a:t>. </a:t>
            </a:r>
            <a:endParaRPr sz="1700"/>
          </a:p>
          <a:p>
            <a:pPr indent="0" lvl="0" marL="0" rtl="0" algn="l">
              <a:spcBef>
                <a:spcPts val="1000"/>
              </a:spcBef>
              <a:spcAft>
                <a:spcPts val="0"/>
              </a:spcAft>
              <a:buNone/>
            </a:pPr>
            <a:r>
              <a:rPr lang="en" sz="1700">
                <a:solidFill>
                  <a:srgbClr val="E4002C"/>
                </a:solidFill>
              </a:rPr>
              <a:t>10.	</a:t>
            </a:r>
            <a:r>
              <a:rPr lang="en" sz="1700"/>
              <a:t>Did we review this preprint together or alone? Let’s press alone for this test.</a:t>
            </a:r>
            <a:endParaRPr sz="1700"/>
          </a:p>
          <a:p>
            <a:pPr indent="0" lvl="0" marL="0" rtl="0" algn="l">
              <a:spcBef>
                <a:spcPts val="1000"/>
              </a:spcBef>
              <a:spcAft>
                <a:spcPts val="0"/>
              </a:spcAft>
              <a:buNone/>
            </a:pPr>
            <a:r>
              <a:rPr lang="en" sz="1700">
                <a:solidFill>
                  <a:srgbClr val="E4002C"/>
                </a:solidFill>
              </a:rPr>
              <a:t>11.</a:t>
            </a:r>
            <a:r>
              <a:rPr lang="en" sz="1700"/>
              <a:t>	Then we ask about competing </a:t>
            </a:r>
            <a:r>
              <a:rPr lang="en" sz="1700"/>
              <a:t>interests</a:t>
            </a:r>
            <a:r>
              <a:rPr lang="en" sz="1700"/>
              <a:t>. Let’s declare none for this test.</a:t>
            </a:r>
            <a:endParaRPr sz="1700"/>
          </a:p>
          <a:p>
            <a:pPr indent="0" lvl="0" marL="0" rtl="0" algn="l">
              <a:spcBef>
                <a:spcPts val="1000"/>
              </a:spcBef>
              <a:spcAft>
                <a:spcPts val="0"/>
              </a:spcAft>
              <a:buNone/>
            </a:pPr>
            <a:r>
              <a:rPr lang="en" sz="1700">
                <a:solidFill>
                  <a:srgbClr val="E4002C"/>
                </a:solidFill>
              </a:rPr>
              <a:t>12.</a:t>
            </a:r>
            <a:r>
              <a:rPr lang="en" sz="1700"/>
              <a:t>	We need to read and agree to the </a:t>
            </a:r>
            <a:r>
              <a:rPr lang="en" sz="1700" u="sng">
                <a:solidFill>
                  <a:schemeClr val="hlink"/>
                </a:solidFill>
                <a:hlinkClick r:id="rId3"/>
              </a:rPr>
              <a:t>PREreview Code of Conduct</a:t>
            </a:r>
            <a:endParaRPr sz="1700"/>
          </a:p>
          <a:p>
            <a:pPr indent="0" lvl="0" marL="0" rtl="0" algn="l">
              <a:spcBef>
                <a:spcPts val="1000"/>
              </a:spcBef>
              <a:spcAft>
                <a:spcPts val="1000"/>
              </a:spcAft>
              <a:buNone/>
            </a:pPr>
            <a:r>
              <a:rPr lang="en" sz="1700">
                <a:solidFill>
                  <a:srgbClr val="E4002C"/>
                </a:solidFill>
              </a:rPr>
              <a:t>13.</a:t>
            </a:r>
            <a:r>
              <a:rPr lang="en" sz="1700"/>
              <a:t>	Check everything looks good and click </a:t>
            </a:r>
            <a:endParaRPr sz="1700"/>
          </a:p>
        </p:txBody>
      </p:sp>
      <p:pic>
        <p:nvPicPr>
          <p:cNvPr id="847" name="Google Shape;847;p100" title="Screenshot 2025-08-14 at 8.03.57 AM.png"/>
          <p:cNvPicPr preferRelativeResize="0"/>
          <p:nvPr/>
        </p:nvPicPr>
        <p:blipFill>
          <a:blip r:embed="rId4">
            <a:alphaModFix/>
          </a:blip>
          <a:stretch>
            <a:fillRect/>
          </a:stretch>
        </p:blipFill>
        <p:spPr>
          <a:xfrm>
            <a:off x="4572000" y="4278436"/>
            <a:ext cx="1685575" cy="501125"/>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1" name="Shape 851"/>
        <p:cNvGrpSpPr/>
        <p:nvPr/>
      </p:nvGrpSpPr>
      <p:grpSpPr>
        <a:xfrm>
          <a:off x="0" y="0"/>
          <a:ext cx="0" cy="0"/>
          <a:chOff x="0" y="0"/>
          <a:chExt cx="0" cy="0"/>
        </a:xfrm>
      </p:grpSpPr>
      <p:sp>
        <p:nvSpPr>
          <p:cNvPr id="852" name="Google Shape;852;p101"/>
          <p:cNvSpPr txBox="1"/>
          <p:nvPr>
            <p:ph idx="4294967295" type="title"/>
          </p:nvPr>
        </p:nvSpPr>
        <p:spPr>
          <a:xfrm>
            <a:off x="311700" y="79025"/>
            <a:ext cx="8520600" cy="6939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sz="2400"/>
              <a:t>PREreview Demo </a:t>
            </a:r>
            <a:endParaRPr sz="2400"/>
          </a:p>
        </p:txBody>
      </p:sp>
      <p:sp>
        <p:nvSpPr>
          <p:cNvPr id="853" name="Google Shape;853;p101"/>
          <p:cNvSpPr txBox="1"/>
          <p:nvPr/>
        </p:nvSpPr>
        <p:spPr>
          <a:xfrm>
            <a:off x="2849375" y="456725"/>
            <a:ext cx="3448200" cy="392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350" u="sng">
                <a:solidFill>
                  <a:schemeClr val="hlink"/>
                </a:solidFill>
                <a:highlight>
                  <a:schemeClr val="lt1"/>
                </a:highlight>
                <a:latin typeface="IBM Plex Sans"/>
                <a:ea typeface="IBM Plex Sans"/>
                <a:cs typeface="IBM Plex Sans"/>
                <a:sym typeface="IBM Plex Sans"/>
                <a:hlinkClick r:id="rId3"/>
              </a:rPr>
              <a:t>bit.ly/PREreview-workflow-demo</a:t>
            </a:r>
            <a:endParaRPr sz="1600">
              <a:solidFill>
                <a:srgbClr val="E4002C"/>
              </a:solidFill>
              <a:highlight>
                <a:schemeClr val="lt1"/>
              </a:highlight>
              <a:latin typeface="IBM Plex Sans"/>
              <a:ea typeface="IBM Plex Sans"/>
              <a:cs typeface="IBM Plex Sans"/>
              <a:sym typeface="IBM Plex Sans"/>
            </a:endParaRPr>
          </a:p>
        </p:txBody>
      </p:sp>
      <p:pic>
        <p:nvPicPr>
          <p:cNvPr descr="In this short video, PREreview Product Manager, shows how you can edit your profile on PREreview, find a preprint to review, and walks you through the workflow of writing a Structured PREreview following a series of community co-developed prompts to provide clear, constructive, and actionable feedback to research manuscripts." id="854" name="Google Shape;854;p101" title="Structured PREreview Workflow &amp; Profiles Demo">
            <a:hlinkClick r:id="rId4"/>
          </p:cNvPr>
          <p:cNvPicPr preferRelativeResize="0"/>
          <p:nvPr/>
        </p:nvPicPr>
        <p:blipFill>
          <a:blip r:embed="rId5">
            <a:alphaModFix/>
          </a:blip>
          <a:stretch>
            <a:fillRect/>
          </a:stretch>
        </p:blipFill>
        <p:spPr>
          <a:xfrm>
            <a:off x="1289200" y="926975"/>
            <a:ext cx="7022400" cy="39501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54"/>
                                        </p:tgtEl>
                                        <p:attrNameLst>
                                          <p:attrName>style.visibility</p:attrName>
                                        </p:attrNameLst>
                                      </p:cBhvr>
                                      <p:to>
                                        <p:strVal val="visible"/>
                                      </p:to>
                                    </p:set>
                                    <p:animEffect filter="fade" transition="in">
                                      <p:cBhvr>
                                        <p:cTn dur="1000"/>
                                        <p:tgtEl>
                                          <p:spTgt spid="85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8" name="Shape 858"/>
        <p:cNvGrpSpPr/>
        <p:nvPr/>
      </p:nvGrpSpPr>
      <p:grpSpPr>
        <a:xfrm>
          <a:off x="0" y="0"/>
          <a:ext cx="0" cy="0"/>
          <a:chOff x="0" y="0"/>
          <a:chExt cx="0" cy="0"/>
        </a:xfrm>
      </p:grpSpPr>
      <p:sp>
        <p:nvSpPr>
          <p:cNvPr id="859" name="Google Shape;859;p102"/>
          <p:cNvSpPr txBox="1"/>
          <p:nvPr>
            <p:ph type="title"/>
          </p:nvPr>
        </p:nvSpPr>
        <p:spPr>
          <a:xfrm>
            <a:off x="311700" y="2548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sz="2200"/>
              <a:t>What can you as an </a:t>
            </a:r>
            <a:r>
              <a:rPr b="1" lang="en" sz="2200">
                <a:solidFill>
                  <a:srgbClr val="E4002C"/>
                </a:solidFill>
              </a:rPr>
              <a:t>expert</a:t>
            </a:r>
            <a:r>
              <a:rPr b="1" lang="en" sz="2200"/>
              <a:t> do to engage preprint review? </a:t>
            </a:r>
            <a:endParaRPr b="1" sz="2200"/>
          </a:p>
        </p:txBody>
      </p:sp>
      <p:sp>
        <p:nvSpPr>
          <p:cNvPr id="860" name="Google Shape;860;p102"/>
          <p:cNvSpPr txBox="1"/>
          <p:nvPr/>
        </p:nvSpPr>
        <p:spPr>
          <a:xfrm>
            <a:off x="311700" y="791743"/>
            <a:ext cx="8403900" cy="3712200"/>
          </a:xfrm>
          <a:prstGeom prst="rect">
            <a:avLst/>
          </a:prstGeom>
          <a:noFill/>
          <a:ln>
            <a:noFill/>
          </a:ln>
        </p:spPr>
        <p:txBody>
          <a:bodyPr anchorCtr="0" anchor="t" bIns="91425" lIns="91425" spcFirstLastPara="1" rIns="91425" wrap="square" tIns="91425">
            <a:spAutoFit/>
          </a:bodyPr>
          <a:lstStyle/>
          <a:p>
            <a:pPr indent="-323850" lvl="0" marL="457200" rtl="0" algn="l">
              <a:lnSpc>
                <a:spcPct val="115000"/>
              </a:lnSpc>
              <a:spcBef>
                <a:spcPts val="0"/>
              </a:spcBef>
              <a:spcAft>
                <a:spcPts val="0"/>
              </a:spcAft>
              <a:buClr>
                <a:srgbClr val="E4002C"/>
              </a:buClr>
              <a:buSzPts val="1500"/>
              <a:buFont typeface="IBM Plex Sans"/>
              <a:buChar char="★"/>
            </a:pPr>
            <a:r>
              <a:rPr lang="en" sz="1500">
                <a:solidFill>
                  <a:srgbClr val="0B0B0B"/>
                </a:solidFill>
                <a:latin typeface="IBM Plex Sans"/>
                <a:ea typeface="IBM Plex Sans"/>
                <a:cs typeface="IBM Plex Sans"/>
                <a:sym typeface="IBM Plex Sans"/>
              </a:rPr>
              <a:t>Create an account on </a:t>
            </a:r>
            <a:r>
              <a:rPr lang="en" sz="1500" u="sng">
                <a:solidFill>
                  <a:srgbClr val="E4002C"/>
                </a:solidFill>
                <a:latin typeface="IBM Plex Sans"/>
                <a:ea typeface="IBM Plex Sans"/>
                <a:cs typeface="IBM Plex Sans"/>
                <a:sym typeface="IBM Plex Sans"/>
                <a:hlinkClick r:id="rId3">
                  <a:extLst>
                    <a:ext uri="{A12FA001-AC4F-418D-AE19-62706E023703}">
                      <ahyp:hlinkClr val="tx"/>
                    </a:ext>
                  </a:extLst>
                </a:hlinkClick>
              </a:rPr>
              <a:t>PREreview.org</a:t>
            </a:r>
            <a:r>
              <a:rPr lang="en" sz="1500">
                <a:solidFill>
                  <a:srgbClr val="0B0B0B"/>
                </a:solidFill>
                <a:latin typeface="IBM Plex Sans"/>
                <a:ea typeface="IBM Plex Sans"/>
                <a:cs typeface="IBM Plex Sans"/>
                <a:sym typeface="IBM Plex Sans"/>
              </a:rPr>
              <a:t>, using your ORCID iD, and fill in your profile</a:t>
            </a:r>
            <a:endParaRPr sz="1500">
              <a:solidFill>
                <a:srgbClr val="0B0B0B"/>
              </a:solidFill>
              <a:latin typeface="IBM Plex Sans"/>
              <a:ea typeface="IBM Plex Sans"/>
              <a:cs typeface="IBM Plex Sans"/>
              <a:sym typeface="IBM Plex Sans"/>
            </a:endParaRPr>
          </a:p>
          <a:p>
            <a:pPr indent="-323850" lvl="0" marL="457200" rtl="0" algn="l">
              <a:lnSpc>
                <a:spcPct val="115000"/>
              </a:lnSpc>
              <a:spcBef>
                <a:spcPts val="1000"/>
              </a:spcBef>
              <a:spcAft>
                <a:spcPts val="0"/>
              </a:spcAft>
              <a:buClr>
                <a:srgbClr val="E4002C"/>
              </a:buClr>
              <a:buSzPts val="1500"/>
              <a:buFont typeface="IBM Plex Sans"/>
              <a:buChar char="★"/>
            </a:pPr>
            <a:r>
              <a:rPr lang="en" sz="1500">
                <a:solidFill>
                  <a:srgbClr val="0B0B0B"/>
                </a:solidFill>
                <a:latin typeface="IBM Plex Sans"/>
                <a:ea typeface="IBM Plex Sans"/>
                <a:cs typeface="IBM Plex Sans"/>
                <a:sym typeface="IBM Plex Sans"/>
              </a:rPr>
              <a:t>Visit your "My Details" page and click on "Connect ORCID profile." to allow PREreview.org to share your public review activity with ORCID</a:t>
            </a:r>
            <a:endParaRPr sz="1500">
              <a:solidFill>
                <a:srgbClr val="0B0B0B"/>
              </a:solidFill>
              <a:latin typeface="IBM Plex Sans"/>
              <a:ea typeface="IBM Plex Sans"/>
              <a:cs typeface="IBM Plex Sans"/>
              <a:sym typeface="IBM Plex Sans"/>
            </a:endParaRPr>
          </a:p>
          <a:p>
            <a:pPr indent="-323850" lvl="0" marL="457200" rtl="0" algn="l">
              <a:lnSpc>
                <a:spcPct val="115000"/>
              </a:lnSpc>
              <a:spcBef>
                <a:spcPts val="1000"/>
              </a:spcBef>
              <a:spcAft>
                <a:spcPts val="0"/>
              </a:spcAft>
              <a:buClr>
                <a:srgbClr val="E4002C"/>
              </a:buClr>
              <a:buSzPts val="1500"/>
              <a:buFont typeface="IBM Plex Sans"/>
              <a:buChar char="★"/>
            </a:pPr>
            <a:r>
              <a:rPr lang="en" sz="1500">
                <a:solidFill>
                  <a:srgbClr val="0B0B0B"/>
                </a:solidFill>
                <a:latin typeface="IBM Plex Sans"/>
                <a:ea typeface="IBM Plex Sans"/>
                <a:cs typeface="IBM Plex Sans"/>
                <a:sym typeface="IBM Plex Sans"/>
              </a:rPr>
              <a:t>Start reviewing! Choose between copy/pasting in your review, filling out a basic template, or following our Structured Review prompts</a:t>
            </a:r>
            <a:endParaRPr sz="1500">
              <a:solidFill>
                <a:srgbClr val="0B0B0B"/>
              </a:solidFill>
              <a:latin typeface="IBM Plex Sans"/>
              <a:ea typeface="IBM Plex Sans"/>
              <a:cs typeface="IBM Plex Sans"/>
              <a:sym typeface="IBM Plex Sans"/>
            </a:endParaRPr>
          </a:p>
          <a:p>
            <a:pPr indent="-323850" lvl="0" marL="457200" rtl="0" algn="l">
              <a:lnSpc>
                <a:spcPct val="115000"/>
              </a:lnSpc>
              <a:spcBef>
                <a:spcPts val="1000"/>
              </a:spcBef>
              <a:spcAft>
                <a:spcPts val="0"/>
              </a:spcAft>
              <a:buClr>
                <a:srgbClr val="E4002C"/>
              </a:buClr>
              <a:buSzPts val="1500"/>
              <a:buFont typeface="IBM Plex Sans"/>
              <a:buChar char="★"/>
            </a:pPr>
            <a:r>
              <a:rPr lang="en" sz="1500">
                <a:solidFill>
                  <a:srgbClr val="0B0B0B"/>
                </a:solidFill>
                <a:latin typeface="IBM Plex Sans"/>
                <a:ea typeface="IBM Plex Sans"/>
                <a:cs typeface="IBM Plex Sans"/>
                <a:sym typeface="IBM Plex Sans"/>
              </a:rPr>
              <a:t>Wanna review together? Join the </a:t>
            </a:r>
            <a:r>
              <a:rPr lang="en" sz="1500" u="sng">
                <a:solidFill>
                  <a:schemeClr val="hlink"/>
                </a:solidFill>
                <a:latin typeface="IBM Plex Sans"/>
                <a:ea typeface="IBM Plex Sans"/>
                <a:cs typeface="IBM Plex Sans"/>
                <a:sym typeface="IBM Plex Sans"/>
                <a:hlinkClick r:id="rId4"/>
              </a:rPr>
              <a:t>Review and Curate Network Club</a:t>
            </a:r>
            <a:r>
              <a:rPr lang="en" sz="1500">
                <a:solidFill>
                  <a:srgbClr val="0B0B0B"/>
                </a:solidFill>
                <a:latin typeface="IBM Plex Sans"/>
                <a:ea typeface="IBM Plex Sans"/>
                <a:cs typeface="IBM Plex Sans"/>
                <a:sym typeface="IBM Plex Sans"/>
              </a:rPr>
              <a:t> or start your own (</a:t>
            </a:r>
            <a:r>
              <a:rPr lang="en" sz="1500" u="sng">
                <a:solidFill>
                  <a:schemeClr val="hlink"/>
                </a:solidFill>
                <a:latin typeface="IBM Plex Sans"/>
                <a:ea typeface="IBM Plex Sans"/>
                <a:cs typeface="IBM Plex Sans"/>
                <a:sym typeface="IBM Plex Sans"/>
                <a:hlinkClick r:id="rId5"/>
              </a:rPr>
              <a:t>prereview.org/clubs</a:t>
            </a:r>
            <a:r>
              <a:rPr lang="en" sz="1500">
                <a:solidFill>
                  <a:srgbClr val="0B0B0B"/>
                </a:solidFill>
                <a:latin typeface="IBM Plex Sans"/>
                <a:ea typeface="IBM Plex Sans"/>
                <a:cs typeface="IBM Plex Sans"/>
                <a:sym typeface="IBM Plex Sans"/>
              </a:rPr>
              <a:t>)</a:t>
            </a:r>
            <a:endParaRPr sz="1500">
              <a:solidFill>
                <a:srgbClr val="0B0B0B"/>
              </a:solidFill>
              <a:latin typeface="IBM Plex Sans"/>
              <a:ea typeface="IBM Plex Sans"/>
              <a:cs typeface="IBM Plex Sans"/>
              <a:sym typeface="IBM Plex Sans"/>
            </a:endParaRPr>
          </a:p>
          <a:p>
            <a:pPr indent="-323850" lvl="0" marL="457200" rtl="0" algn="l">
              <a:lnSpc>
                <a:spcPct val="115000"/>
              </a:lnSpc>
              <a:spcBef>
                <a:spcPts val="1000"/>
              </a:spcBef>
              <a:spcAft>
                <a:spcPts val="0"/>
              </a:spcAft>
              <a:buClr>
                <a:srgbClr val="E4002C"/>
              </a:buClr>
              <a:buSzPts val="1500"/>
              <a:buFont typeface="IBM Plex Sans"/>
              <a:buChar char="★"/>
            </a:pPr>
            <a:r>
              <a:rPr lang="en" sz="1500">
                <a:solidFill>
                  <a:srgbClr val="0B0B0B"/>
                </a:solidFill>
                <a:latin typeface="IBM Plex Sans"/>
                <a:ea typeface="IBM Plex Sans"/>
                <a:cs typeface="IBM Plex Sans"/>
                <a:sym typeface="IBM Plex Sans"/>
              </a:rPr>
              <a:t>Look into PREreview Open Reviewers training for your organization or join our next community workshop (</a:t>
            </a:r>
            <a:r>
              <a:rPr lang="en" sz="1500" u="sng">
                <a:solidFill>
                  <a:srgbClr val="E4002C"/>
                </a:solidFill>
                <a:latin typeface="IBM Plex Sans"/>
                <a:ea typeface="IBM Plex Sans"/>
                <a:cs typeface="IBM Plex Sans"/>
                <a:sym typeface="IBM Plex Sans"/>
                <a:hlinkClick r:id="rId6">
                  <a:extLst>
                    <a:ext uri="{A12FA001-AC4F-418D-AE19-62706E023703}">
                      <ahyp:hlinkClr val="tx"/>
                    </a:ext>
                  </a:extLst>
                </a:hlinkClick>
              </a:rPr>
              <a:t>prereview.org/trainings</a:t>
            </a:r>
            <a:r>
              <a:rPr lang="en" sz="1500">
                <a:solidFill>
                  <a:srgbClr val="0B0B0B"/>
                </a:solidFill>
                <a:latin typeface="IBM Plex Sans"/>
                <a:ea typeface="IBM Plex Sans"/>
                <a:cs typeface="IBM Plex Sans"/>
                <a:sym typeface="IBM Plex Sans"/>
              </a:rPr>
              <a:t>) </a:t>
            </a:r>
            <a:endParaRPr sz="1500">
              <a:solidFill>
                <a:srgbClr val="0B0B0B"/>
              </a:solidFill>
              <a:latin typeface="IBM Plex Sans"/>
              <a:ea typeface="IBM Plex Sans"/>
              <a:cs typeface="IBM Plex Sans"/>
              <a:sym typeface="IBM Plex Sans"/>
            </a:endParaRPr>
          </a:p>
          <a:p>
            <a:pPr indent="-323850" lvl="0" marL="457200" rtl="0" algn="l">
              <a:lnSpc>
                <a:spcPct val="115000"/>
              </a:lnSpc>
              <a:spcBef>
                <a:spcPts val="1000"/>
              </a:spcBef>
              <a:spcAft>
                <a:spcPts val="1000"/>
              </a:spcAft>
              <a:buClr>
                <a:srgbClr val="E4002C"/>
              </a:buClr>
              <a:buSzPts val="1500"/>
              <a:buFont typeface="IBM Plex Sans"/>
              <a:buChar char="★"/>
            </a:pPr>
            <a:r>
              <a:rPr lang="en" sz="1500">
                <a:solidFill>
                  <a:srgbClr val="0B0B0B"/>
                </a:solidFill>
                <a:latin typeface="IBM Plex Sans"/>
                <a:ea typeface="IBM Plex Sans"/>
                <a:cs typeface="IBM Plex Sans"/>
                <a:sym typeface="IBM Plex Sans"/>
              </a:rPr>
              <a:t>Try out the review publishing and request workflow without actually publishing anything via our Sandbox (</a:t>
            </a:r>
            <a:r>
              <a:rPr lang="en" sz="1500" u="sng">
                <a:solidFill>
                  <a:schemeClr val="hlink"/>
                </a:solidFill>
                <a:latin typeface="IBM Plex Sans"/>
                <a:ea typeface="IBM Plex Sans"/>
                <a:cs typeface="IBM Plex Sans"/>
                <a:sym typeface="IBM Plex Sans"/>
                <a:hlinkClick r:id="rId7"/>
              </a:rPr>
              <a:t>https://sandbox.prereview.org</a:t>
            </a:r>
            <a:r>
              <a:rPr lang="en" sz="1500">
                <a:solidFill>
                  <a:srgbClr val="0B0B0B"/>
                </a:solidFill>
                <a:latin typeface="IBM Plex Sans"/>
                <a:ea typeface="IBM Plex Sans"/>
                <a:cs typeface="IBM Plex Sans"/>
                <a:sym typeface="IBM Plex Sans"/>
              </a:rPr>
              <a:t>) </a:t>
            </a:r>
            <a:endParaRPr sz="1500">
              <a:solidFill>
                <a:srgbClr val="0B0B0B"/>
              </a:solidFill>
              <a:latin typeface="IBM Plex Sans"/>
              <a:ea typeface="IBM Plex Sans"/>
              <a:cs typeface="IBM Plex Sans"/>
              <a:sym typeface="IBM Plex Sans"/>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49"/>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220"/>
              <a:t>When, where, and how do we share our research?</a:t>
            </a:r>
            <a:endParaRPr b="1" sz="2220"/>
          </a:p>
        </p:txBody>
      </p:sp>
      <p:sp>
        <p:nvSpPr>
          <p:cNvPr id="206" name="Google Shape;206;p49"/>
          <p:cNvSpPr txBox="1"/>
          <p:nvPr/>
        </p:nvSpPr>
        <p:spPr>
          <a:xfrm>
            <a:off x="2262200" y="4353050"/>
            <a:ext cx="45600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i="1" lang="en" sz="2000">
                <a:solidFill>
                  <a:schemeClr val="dk1"/>
                </a:solidFill>
                <a:latin typeface="IBM Plex Sans"/>
                <a:ea typeface="IBM Plex Sans"/>
                <a:cs typeface="IBM Plex Sans"/>
                <a:sym typeface="IBM Plex Sans"/>
              </a:rPr>
              <a:t>Why</a:t>
            </a:r>
            <a:r>
              <a:rPr b="1" lang="en" sz="2000">
                <a:solidFill>
                  <a:schemeClr val="dk1"/>
                </a:solidFill>
                <a:latin typeface="IBM Plex Sans"/>
                <a:ea typeface="IBM Plex Sans"/>
                <a:cs typeface="IBM Plex Sans"/>
                <a:sym typeface="IBM Plex Sans"/>
              </a:rPr>
              <a:t> do we share our research?</a:t>
            </a:r>
            <a:endParaRPr b="1" sz="2000"/>
          </a:p>
        </p:txBody>
      </p:sp>
      <p:cxnSp>
        <p:nvCxnSpPr>
          <p:cNvPr id="207" name="Google Shape;207;p49"/>
          <p:cNvCxnSpPr/>
          <p:nvPr/>
        </p:nvCxnSpPr>
        <p:spPr>
          <a:xfrm>
            <a:off x="261950" y="3690950"/>
            <a:ext cx="8560500" cy="12000"/>
          </a:xfrm>
          <a:prstGeom prst="straightConnector1">
            <a:avLst/>
          </a:prstGeom>
          <a:noFill/>
          <a:ln cap="flat" cmpd="sng" w="28575">
            <a:solidFill>
              <a:schemeClr val="dk1"/>
            </a:solidFill>
            <a:prstDash val="solid"/>
            <a:round/>
            <a:headEnd len="med" w="med" type="none"/>
            <a:tailEnd len="med" w="med" type="triangle"/>
          </a:ln>
        </p:spPr>
      </p:cxnSp>
      <p:grpSp>
        <p:nvGrpSpPr>
          <p:cNvPr id="208" name="Google Shape;208;p49"/>
          <p:cNvGrpSpPr/>
          <p:nvPr/>
        </p:nvGrpSpPr>
        <p:grpSpPr>
          <a:xfrm>
            <a:off x="293225" y="1014413"/>
            <a:ext cx="1970400" cy="3293112"/>
            <a:chOff x="293225" y="1014413"/>
            <a:chExt cx="1970400" cy="3293112"/>
          </a:xfrm>
        </p:grpSpPr>
        <p:pic>
          <p:nvPicPr>
            <p:cNvPr id="209" name="Google Shape;209;p49"/>
            <p:cNvPicPr preferRelativeResize="0"/>
            <p:nvPr/>
          </p:nvPicPr>
          <p:blipFill>
            <a:blip r:embed="rId3">
              <a:alphaModFix/>
            </a:blip>
            <a:stretch>
              <a:fillRect/>
            </a:stretch>
          </p:blipFill>
          <p:spPr>
            <a:xfrm>
              <a:off x="650517" y="1014413"/>
              <a:ext cx="1255816" cy="1739039"/>
            </a:xfrm>
            <a:prstGeom prst="rect">
              <a:avLst/>
            </a:prstGeom>
            <a:noFill/>
            <a:ln>
              <a:noFill/>
            </a:ln>
            <a:effectLst>
              <a:outerShdw blurRad="57150" rotWithShape="0" algn="bl" dir="5400000" dist="19050">
                <a:srgbClr val="000000">
                  <a:alpha val="50000"/>
                </a:srgbClr>
              </a:outerShdw>
            </a:effectLst>
          </p:spPr>
        </p:pic>
        <p:sp>
          <p:nvSpPr>
            <p:cNvPr id="210" name="Google Shape;210;p49"/>
            <p:cNvSpPr txBox="1"/>
            <p:nvPr/>
          </p:nvSpPr>
          <p:spPr>
            <a:xfrm>
              <a:off x="293225" y="2902545"/>
              <a:ext cx="19704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u="sng">
                  <a:solidFill>
                    <a:srgbClr val="E4002C"/>
                  </a:solidFill>
                  <a:latin typeface="IBM Plex Sans"/>
                  <a:ea typeface="IBM Plex Sans"/>
                  <a:cs typeface="IBM Plex Sans"/>
                  <a:sym typeface="IBM Plex Sans"/>
                  <a:hlinkClick r:id="rId4">
                    <a:extLst>
                      <a:ext uri="{A12FA001-AC4F-418D-AE19-62706E023703}">
                        <ahyp:hlinkClr val="tx"/>
                      </a:ext>
                    </a:extLst>
                  </a:hlinkClick>
                </a:rPr>
                <a:t>Isaac Newton's letter to Dr. William Briggs</a:t>
              </a:r>
              <a:r>
                <a:rPr lang="en" sz="1000">
                  <a:solidFill>
                    <a:schemeClr val="dk1"/>
                  </a:solidFill>
                  <a:latin typeface="IBM Plex Sans"/>
                  <a:ea typeface="IBM Plex Sans"/>
                  <a:cs typeface="IBM Plex Sans"/>
                  <a:sym typeface="IBM Plex Sans"/>
                </a:rPr>
                <a:t>, June 20th 1682 </a:t>
              </a:r>
              <a:r>
                <a:rPr lang="en" sz="1000" u="sng">
                  <a:solidFill>
                    <a:srgbClr val="E4002C"/>
                  </a:solidFill>
                  <a:latin typeface="IBM Plex Sans"/>
                  <a:ea typeface="IBM Plex Sans"/>
                  <a:cs typeface="IBM Plex Sans"/>
                  <a:sym typeface="IBM Plex Sans"/>
                  <a:hlinkClick r:id="rId5">
                    <a:extLst>
                      <a:ext uri="{A12FA001-AC4F-418D-AE19-62706E023703}">
                        <ahyp:hlinkClr val="tx"/>
                      </a:ext>
                    </a:extLst>
                  </a:hlinkClick>
                </a:rPr>
                <a:t>CC BY-SA 3.0</a:t>
              </a:r>
              <a:endParaRPr sz="1300">
                <a:solidFill>
                  <a:srgbClr val="E4002C"/>
                </a:solidFill>
                <a:latin typeface="IBM Plex Sans"/>
                <a:ea typeface="IBM Plex Sans"/>
                <a:cs typeface="IBM Plex Sans"/>
                <a:sym typeface="IBM Plex Sans"/>
              </a:endParaRPr>
            </a:p>
          </p:txBody>
        </p:sp>
        <p:sp>
          <p:nvSpPr>
            <p:cNvPr id="211" name="Google Shape;211;p49"/>
            <p:cNvSpPr txBox="1"/>
            <p:nvPr/>
          </p:nvSpPr>
          <p:spPr>
            <a:xfrm>
              <a:off x="338825" y="3758825"/>
              <a:ext cx="1879200" cy="548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1100">
                  <a:solidFill>
                    <a:schemeClr val="dk1"/>
                  </a:solidFill>
                  <a:latin typeface="IBM Plex Sans"/>
                  <a:ea typeface="IBM Plex Sans"/>
                  <a:cs typeface="IBM Plex Sans"/>
                  <a:sym typeface="IBM Plex Sans"/>
                </a:rPr>
                <a:t>Oral Traditions* &amp; Letters </a:t>
              </a:r>
              <a:endParaRPr b="1" sz="1100">
                <a:solidFill>
                  <a:schemeClr val="dk1"/>
                </a:solidFill>
                <a:latin typeface="IBM Plex Sans"/>
                <a:ea typeface="IBM Plex Sans"/>
                <a:cs typeface="IBM Plex Sans"/>
                <a:sym typeface="IBM Plex Sans"/>
              </a:endParaRPr>
            </a:p>
            <a:p>
              <a:pPr indent="0" lvl="0" marL="0" rtl="0" algn="ctr">
                <a:lnSpc>
                  <a:spcPct val="115000"/>
                </a:lnSpc>
                <a:spcBef>
                  <a:spcPts val="0"/>
                </a:spcBef>
                <a:spcAft>
                  <a:spcPts val="0"/>
                </a:spcAft>
                <a:buNone/>
              </a:pPr>
              <a:r>
                <a:rPr b="1" lang="en" sz="1100">
                  <a:solidFill>
                    <a:schemeClr val="dk1"/>
                  </a:solidFill>
                  <a:latin typeface="IBM Plex Sans"/>
                  <a:ea typeface="IBM Plex Sans"/>
                  <a:cs typeface="IBM Plex Sans"/>
                  <a:sym typeface="IBM Plex Sans"/>
                </a:rPr>
                <a:t>(Ancient Times–1600s)</a:t>
              </a:r>
              <a:endParaRPr>
                <a:latin typeface="IBM Plex Sans"/>
                <a:ea typeface="IBM Plex Sans"/>
                <a:cs typeface="IBM Plex Sans"/>
                <a:sym typeface="IBM Plex Sans"/>
              </a:endParaRPr>
            </a:p>
          </p:txBody>
        </p:sp>
      </p:grpSp>
      <p:cxnSp>
        <p:nvCxnSpPr>
          <p:cNvPr id="212" name="Google Shape;212;p49"/>
          <p:cNvCxnSpPr>
            <a:stCxn id="211" idx="0"/>
            <a:endCxn id="211" idx="0"/>
          </p:cNvCxnSpPr>
          <p:nvPr/>
        </p:nvCxnSpPr>
        <p:spPr>
          <a:xfrm>
            <a:off x="1278425" y="3758825"/>
            <a:ext cx="0" cy="0"/>
          </a:xfrm>
          <a:prstGeom prst="straightConnector1">
            <a:avLst/>
          </a:prstGeom>
          <a:noFill/>
          <a:ln cap="flat" cmpd="sng" w="9525">
            <a:solidFill>
              <a:schemeClr val="dk2"/>
            </a:solidFill>
            <a:prstDash val="solid"/>
            <a:round/>
            <a:headEnd len="med" w="med" type="none"/>
            <a:tailEnd len="med" w="med" type="none"/>
          </a:ln>
        </p:spPr>
      </p:cxnSp>
      <p:grpSp>
        <p:nvGrpSpPr>
          <p:cNvPr id="213" name="Google Shape;213;p49"/>
          <p:cNvGrpSpPr/>
          <p:nvPr/>
        </p:nvGrpSpPr>
        <p:grpSpPr>
          <a:xfrm>
            <a:off x="6877050" y="1061446"/>
            <a:ext cx="1879200" cy="3246079"/>
            <a:chOff x="6877050" y="1061446"/>
            <a:chExt cx="1879200" cy="3246079"/>
          </a:xfrm>
        </p:grpSpPr>
        <p:sp>
          <p:nvSpPr>
            <p:cNvPr id="214" name="Google Shape;214;p49"/>
            <p:cNvSpPr txBox="1"/>
            <p:nvPr/>
          </p:nvSpPr>
          <p:spPr>
            <a:xfrm>
              <a:off x="6877050" y="3758825"/>
              <a:ext cx="1879200" cy="548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1100">
                  <a:solidFill>
                    <a:schemeClr val="dk1"/>
                  </a:solidFill>
                  <a:latin typeface="IBM Plex Sans"/>
                  <a:ea typeface="IBM Plex Sans"/>
                  <a:cs typeface="IBM Plex Sans"/>
                  <a:sym typeface="IBM Plex Sans"/>
                </a:rPr>
                <a:t>Digital &amp; Open Science (1990s–Present)</a:t>
              </a:r>
              <a:endParaRPr>
                <a:latin typeface="IBM Plex Sans"/>
                <a:ea typeface="IBM Plex Sans"/>
                <a:cs typeface="IBM Plex Sans"/>
                <a:sym typeface="IBM Plex Sans"/>
              </a:endParaRPr>
            </a:p>
          </p:txBody>
        </p:sp>
        <p:pic>
          <p:nvPicPr>
            <p:cNvPr id="215" name="Google Shape;215;p49"/>
            <p:cNvPicPr preferRelativeResize="0"/>
            <p:nvPr/>
          </p:nvPicPr>
          <p:blipFill>
            <a:blip r:embed="rId6">
              <a:alphaModFix/>
            </a:blip>
            <a:stretch>
              <a:fillRect/>
            </a:stretch>
          </p:blipFill>
          <p:spPr>
            <a:xfrm>
              <a:off x="6981896" y="1061446"/>
              <a:ext cx="1669350" cy="1669354"/>
            </a:xfrm>
            <a:prstGeom prst="rect">
              <a:avLst/>
            </a:prstGeom>
            <a:noFill/>
            <a:ln>
              <a:noFill/>
            </a:ln>
            <a:effectLst>
              <a:outerShdw blurRad="57150" rotWithShape="0" algn="bl" dir="5400000" dist="19050">
                <a:srgbClr val="000000">
                  <a:alpha val="50000"/>
                </a:srgbClr>
              </a:outerShdw>
            </a:effectLst>
          </p:spPr>
        </p:pic>
        <p:sp>
          <p:nvSpPr>
            <p:cNvPr id="216" name="Google Shape;216;p49"/>
            <p:cNvSpPr txBox="1"/>
            <p:nvPr/>
          </p:nvSpPr>
          <p:spPr>
            <a:xfrm>
              <a:off x="6981896" y="2748645"/>
              <a:ext cx="16695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solidFill>
                    <a:schemeClr val="dk1"/>
                  </a:solidFill>
                  <a:latin typeface="IBM Plex Sans"/>
                  <a:ea typeface="IBM Plex Sans"/>
                  <a:cs typeface="IBM Plex Sans"/>
                  <a:sym typeface="IBM Plex Sans"/>
                </a:rPr>
                <a:t>"</a:t>
              </a:r>
              <a:r>
                <a:rPr lang="en" sz="1000" u="sng">
                  <a:solidFill>
                    <a:srgbClr val="E4002C"/>
                  </a:solidFill>
                  <a:latin typeface="IBM Plex Sans"/>
                  <a:ea typeface="IBM Plex Sans"/>
                  <a:cs typeface="IBM Plex Sans"/>
                  <a:sym typeface="IBM Plex Sans"/>
                  <a:hlinkClick r:id="rId7">
                    <a:extLst>
                      <a:ext uri="{A12FA001-AC4F-418D-AE19-62706E023703}">
                        <ahyp:hlinkClr val="tx"/>
                      </a:ext>
                    </a:extLst>
                  </a:hlinkClick>
                </a:rPr>
                <a:t>Seated Woman with Blog, after Picasso</a:t>
              </a:r>
              <a:r>
                <a:rPr lang="en" sz="1000">
                  <a:solidFill>
                    <a:schemeClr val="dk1"/>
                  </a:solidFill>
                  <a:latin typeface="IBM Plex Sans"/>
                  <a:ea typeface="IBM Plex Sans"/>
                  <a:cs typeface="IBM Plex Sans"/>
                  <a:sym typeface="IBM Plex Sans"/>
                </a:rPr>
                <a:t>" by</a:t>
              </a:r>
              <a:r>
                <a:rPr lang="en" sz="1000">
                  <a:solidFill>
                    <a:schemeClr val="dk1"/>
                  </a:solidFill>
                  <a:uFill>
                    <a:noFill/>
                  </a:uFill>
                  <a:latin typeface="IBM Plex Sans"/>
                  <a:ea typeface="IBM Plex Sans"/>
                  <a:cs typeface="IBM Plex Sans"/>
                  <a:sym typeface="IBM Plex Sans"/>
                  <a:hlinkClick r:id="rId8">
                    <a:extLst>
                      <a:ext uri="{A12FA001-AC4F-418D-AE19-62706E023703}">
                        <ahyp:hlinkClr val="tx"/>
                      </a:ext>
                    </a:extLst>
                  </a:hlinkClick>
                </a:rPr>
                <a:t> </a:t>
              </a:r>
              <a:r>
                <a:rPr lang="en" sz="1000" u="sng">
                  <a:solidFill>
                    <a:schemeClr val="hlink"/>
                  </a:solidFill>
                  <a:latin typeface="IBM Plex Sans"/>
                  <a:ea typeface="IBM Plex Sans"/>
                  <a:cs typeface="IBM Plex Sans"/>
                  <a:sym typeface="IBM Plex Sans"/>
                  <a:hlinkClick r:id="rId9"/>
                </a:rPr>
                <a:t>Mike Licht, NotionsCapital.com</a:t>
              </a:r>
              <a:r>
                <a:rPr lang="en" sz="1000">
                  <a:solidFill>
                    <a:schemeClr val="dk1"/>
                  </a:solidFill>
                  <a:latin typeface="IBM Plex Sans"/>
                  <a:ea typeface="IBM Plex Sans"/>
                  <a:cs typeface="IBM Plex Sans"/>
                  <a:sym typeface="IBM Plex Sans"/>
                </a:rPr>
                <a:t> is licensed under</a:t>
              </a:r>
              <a:r>
                <a:rPr lang="en" sz="1000">
                  <a:solidFill>
                    <a:schemeClr val="dk1"/>
                  </a:solidFill>
                  <a:uFill>
                    <a:noFill/>
                  </a:uFill>
                  <a:latin typeface="IBM Plex Sans"/>
                  <a:ea typeface="IBM Plex Sans"/>
                  <a:cs typeface="IBM Plex Sans"/>
                  <a:sym typeface="IBM Plex Sans"/>
                  <a:hlinkClick r:id="rId10">
                    <a:extLst>
                      <a:ext uri="{A12FA001-AC4F-418D-AE19-62706E023703}">
                        <ahyp:hlinkClr val="tx"/>
                      </a:ext>
                    </a:extLst>
                  </a:hlinkClick>
                </a:rPr>
                <a:t> </a:t>
              </a:r>
              <a:r>
                <a:rPr lang="en" sz="1000" u="sng">
                  <a:solidFill>
                    <a:schemeClr val="hlink"/>
                  </a:solidFill>
                  <a:latin typeface="IBM Plex Sans"/>
                  <a:ea typeface="IBM Plex Sans"/>
                  <a:cs typeface="IBM Plex Sans"/>
                  <a:sym typeface="IBM Plex Sans"/>
                  <a:hlinkClick r:id="rId11"/>
                </a:rPr>
                <a:t>CC BY 2.0</a:t>
              </a:r>
              <a:r>
                <a:rPr lang="en" sz="1000">
                  <a:solidFill>
                    <a:schemeClr val="dk1"/>
                  </a:solidFill>
                  <a:latin typeface="IBM Plex Sans"/>
                  <a:ea typeface="IBM Plex Sans"/>
                  <a:cs typeface="IBM Plex Sans"/>
                  <a:sym typeface="IBM Plex Sans"/>
                </a:rPr>
                <a:t>. </a:t>
              </a:r>
              <a:endParaRPr sz="1300">
                <a:latin typeface="IBM Plex Sans"/>
                <a:ea typeface="IBM Plex Sans"/>
                <a:cs typeface="IBM Plex Sans"/>
                <a:sym typeface="IBM Plex Sans"/>
              </a:endParaRPr>
            </a:p>
          </p:txBody>
        </p:sp>
      </p:grpSp>
      <p:grpSp>
        <p:nvGrpSpPr>
          <p:cNvPr id="217" name="Google Shape;217;p49"/>
          <p:cNvGrpSpPr/>
          <p:nvPr/>
        </p:nvGrpSpPr>
        <p:grpSpPr>
          <a:xfrm>
            <a:off x="2411583" y="1056425"/>
            <a:ext cx="2240700" cy="3251100"/>
            <a:chOff x="2411583" y="1056425"/>
            <a:chExt cx="2240700" cy="3251100"/>
          </a:xfrm>
        </p:grpSpPr>
        <p:sp>
          <p:nvSpPr>
            <p:cNvPr id="218" name="Google Shape;218;p49"/>
            <p:cNvSpPr txBox="1"/>
            <p:nvPr/>
          </p:nvSpPr>
          <p:spPr>
            <a:xfrm>
              <a:off x="2411583" y="3758825"/>
              <a:ext cx="2240700" cy="548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1200"/>
                </a:spcBef>
                <a:spcAft>
                  <a:spcPts val="1200"/>
                </a:spcAft>
                <a:buNone/>
              </a:pPr>
              <a:r>
                <a:rPr b="1" lang="en" sz="1100">
                  <a:solidFill>
                    <a:schemeClr val="dk1"/>
                  </a:solidFill>
                  <a:latin typeface="IBM Plex Sans"/>
                  <a:ea typeface="IBM Plex Sans"/>
                  <a:cs typeface="IBM Plex Sans"/>
                  <a:sym typeface="IBM Plex Sans"/>
                </a:rPr>
                <a:t>Scientific Societies &amp; Journals (1600s–1800s)</a:t>
              </a:r>
              <a:endParaRPr>
                <a:latin typeface="IBM Plex Sans"/>
                <a:ea typeface="IBM Plex Sans"/>
                <a:cs typeface="IBM Plex Sans"/>
                <a:sym typeface="IBM Plex Sans"/>
              </a:endParaRPr>
            </a:p>
          </p:txBody>
        </p:sp>
        <p:pic>
          <p:nvPicPr>
            <p:cNvPr id="219" name="Google Shape;219;p49"/>
            <p:cNvPicPr preferRelativeResize="0"/>
            <p:nvPr/>
          </p:nvPicPr>
          <p:blipFill rotWithShape="1">
            <a:blip r:embed="rId12">
              <a:alphaModFix/>
            </a:blip>
            <a:srcRect b="0" l="0" r="5508" t="0"/>
            <a:stretch/>
          </p:blipFill>
          <p:spPr>
            <a:xfrm>
              <a:off x="2897800" y="1056425"/>
              <a:ext cx="1211201" cy="1751904"/>
            </a:xfrm>
            <a:prstGeom prst="rect">
              <a:avLst/>
            </a:prstGeom>
            <a:noFill/>
            <a:ln>
              <a:noFill/>
            </a:ln>
            <a:effectLst>
              <a:outerShdw blurRad="57150" rotWithShape="0" algn="bl" dir="5400000" dist="19050">
                <a:srgbClr val="000000">
                  <a:alpha val="50000"/>
                </a:srgbClr>
              </a:outerShdw>
            </a:effectLst>
          </p:spPr>
        </p:pic>
        <p:sp>
          <p:nvSpPr>
            <p:cNvPr id="220" name="Google Shape;220;p49"/>
            <p:cNvSpPr txBox="1"/>
            <p:nvPr/>
          </p:nvSpPr>
          <p:spPr>
            <a:xfrm>
              <a:off x="2566983" y="2834670"/>
              <a:ext cx="19299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solidFill>
                    <a:schemeClr val="dk1"/>
                  </a:solidFill>
                  <a:latin typeface="IBM Plex Sans"/>
                  <a:ea typeface="IBM Plex Sans"/>
                  <a:cs typeface="IBM Plex Sans"/>
                  <a:sym typeface="IBM Plex Sans"/>
                </a:rPr>
                <a:t>Title page to volume 1 of Philosophical Transactions</a:t>
              </a:r>
              <a:endParaRPr sz="1000">
                <a:solidFill>
                  <a:schemeClr val="dk1"/>
                </a:solidFill>
                <a:latin typeface="IBM Plex Sans"/>
                <a:ea typeface="IBM Plex Sans"/>
                <a:cs typeface="IBM Plex Sans"/>
                <a:sym typeface="IBM Plex Sans"/>
              </a:endParaRPr>
            </a:p>
            <a:p>
              <a:pPr indent="0" lvl="0" marL="0" rtl="0" algn="ctr">
                <a:spcBef>
                  <a:spcPts val="0"/>
                </a:spcBef>
                <a:spcAft>
                  <a:spcPts val="0"/>
                </a:spcAft>
                <a:buNone/>
              </a:pPr>
              <a:r>
                <a:rPr lang="en" sz="1000">
                  <a:solidFill>
                    <a:schemeClr val="dk1"/>
                  </a:solidFill>
                  <a:latin typeface="IBM Plex Sans"/>
                  <a:ea typeface="IBM Plex Sans"/>
                  <a:cs typeface="IBM Plex Sans"/>
                  <a:sym typeface="IBM Plex Sans"/>
                </a:rPr>
                <a:t>Source: </a:t>
              </a:r>
              <a:r>
                <a:rPr lang="en" sz="1000" u="sng">
                  <a:solidFill>
                    <a:srgbClr val="E4002C"/>
                  </a:solidFill>
                  <a:latin typeface="IBM Plex Sans"/>
                  <a:ea typeface="IBM Plex Sans"/>
                  <a:cs typeface="IBM Plex Sans"/>
                  <a:sym typeface="IBM Plex Sans"/>
                  <a:hlinkClick r:id="rId13">
                    <a:extLst>
                      <a:ext uri="{A12FA001-AC4F-418D-AE19-62706E023703}">
                        <ahyp:hlinkClr val="tx"/>
                      </a:ext>
                    </a:extLst>
                  </a:hlinkClick>
                </a:rPr>
                <a:t>Philosophical Transactions</a:t>
              </a:r>
              <a:endParaRPr sz="1000">
                <a:solidFill>
                  <a:srgbClr val="E4002C"/>
                </a:solidFill>
                <a:latin typeface="IBM Plex Sans"/>
                <a:ea typeface="IBM Plex Sans"/>
                <a:cs typeface="IBM Plex Sans"/>
                <a:sym typeface="IBM Plex Sans"/>
              </a:endParaRPr>
            </a:p>
          </p:txBody>
        </p:sp>
      </p:grpSp>
      <p:grpSp>
        <p:nvGrpSpPr>
          <p:cNvPr id="221" name="Google Shape;221;p49"/>
          <p:cNvGrpSpPr/>
          <p:nvPr/>
        </p:nvGrpSpPr>
        <p:grpSpPr>
          <a:xfrm>
            <a:off x="4723963" y="1041959"/>
            <a:ext cx="2081400" cy="3265566"/>
            <a:chOff x="4685875" y="1041959"/>
            <a:chExt cx="2081400" cy="3265566"/>
          </a:xfrm>
        </p:grpSpPr>
        <p:sp>
          <p:nvSpPr>
            <p:cNvPr id="222" name="Google Shape;222;p49"/>
            <p:cNvSpPr txBox="1"/>
            <p:nvPr/>
          </p:nvSpPr>
          <p:spPr>
            <a:xfrm>
              <a:off x="4741367" y="3758825"/>
              <a:ext cx="1970400" cy="5487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b="1" lang="en" sz="1100">
                  <a:solidFill>
                    <a:schemeClr val="dk1"/>
                  </a:solidFill>
                  <a:latin typeface="IBM Plex Sans"/>
                  <a:ea typeface="IBM Plex Sans"/>
                  <a:cs typeface="IBM Plex Sans"/>
                  <a:sym typeface="IBM Plex Sans"/>
                </a:rPr>
                <a:t>Print &amp; Institutionalization</a:t>
              </a:r>
              <a:endParaRPr b="1" sz="1100">
                <a:solidFill>
                  <a:schemeClr val="dk1"/>
                </a:solidFill>
                <a:latin typeface="IBM Plex Sans"/>
                <a:ea typeface="IBM Plex Sans"/>
                <a:cs typeface="IBM Plex Sans"/>
                <a:sym typeface="IBM Plex Sans"/>
              </a:endParaRPr>
            </a:p>
            <a:p>
              <a:pPr indent="0" lvl="0" marL="0" rtl="0" algn="ctr">
                <a:lnSpc>
                  <a:spcPct val="115000"/>
                </a:lnSpc>
                <a:spcBef>
                  <a:spcPts val="0"/>
                </a:spcBef>
                <a:spcAft>
                  <a:spcPts val="0"/>
                </a:spcAft>
                <a:buNone/>
              </a:pPr>
              <a:r>
                <a:rPr b="1" lang="en" sz="1100">
                  <a:solidFill>
                    <a:schemeClr val="dk1"/>
                  </a:solidFill>
                  <a:latin typeface="IBM Plex Sans"/>
                  <a:ea typeface="IBM Plex Sans"/>
                  <a:cs typeface="IBM Plex Sans"/>
                  <a:sym typeface="IBM Plex Sans"/>
                </a:rPr>
                <a:t>(1800s–1900s)</a:t>
              </a:r>
              <a:endParaRPr>
                <a:latin typeface="IBM Plex Sans"/>
                <a:ea typeface="IBM Plex Sans"/>
                <a:cs typeface="IBM Plex Sans"/>
                <a:sym typeface="IBM Plex Sans"/>
              </a:endParaRPr>
            </a:p>
          </p:txBody>
        </p:sp>
        <p:pic>
          <p:nvPicPr>
            <p:cNvPr id="223" name="Google Shape;223;p49" title="magazines-journals-reading-preview.jpg"/>
            <p:cNvPicPr preferRelativeResize="0"/>
            <p:nvPr/>
          </p:nvPicPr>
          <p:blipFill rotWithShape="1">
            <a:blip r:embed="rId14">
              <a:alphaModFix/>
            </a:blip>
            <a:srcRect b="0" l="30295" r="8051" t="0"/>
            <a:stretch/>
          </p:blipFill>
          <p:spPr>
            <a:xfrm>
              <a:off x="4962388" y="1041959"/>
              <a:ext cx="1528350" cy="1658275"/>
            </a:xfrm>
            <a:prstGeom prst="rect">
              <a:avLst/>
            </a:prstGeom>
            <a:noFill/>
            <a:ln>
              <a:noFill/>
            </a:ln>
            <a:effectLst>
              <a:outerShdw blurRad="57150" rotWithShape="0" algn="bl" dir="5400000" dist="19050">
                <a:srgbClr val="000000">
                  <a:alpha val="50000"/>
                </a:srgbClr>
              </a:outerShdw>
            </a:effectLst>
          </p:spPr>
        </p:pic>
        <p:sp>
          <p:nvSpPr>
            <p:cNvPr id="224" name="Google Shape;224;p49"/>
            <p:cNvSpPr txBox="1"/>
            <p:nvPr/>
          </p:nvSpPr>
          <p:spPr>
            <a:xfrm>
              <a:off x="4685875" y="2792325"/>
              <a:ext cx="20814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latin typeface="IBM Plex Sans"/>
                  <a:ea typeface="IBM Plex Sans"/>
                  <a:cs typeface="IBM Plex Sans"/>
                  <a:sym typeface="IBM Plex Sans"/>
                </a:rPr>
                <a:t>Royalty free image modified from: </a:t>
              </a:r>
              <a:r>
                <a:rPr lang="en" sz="1000" u="sng">
                  <a:solidFill>
                    <a:schemeClr val="hlink"/>
                  </a:solidFill>
                  <a:latin typeface="IBM Plex Sans"/>
                  <a:ea typeface="IBM Plex Sans"/>
                  <a:cs typeface="IBM Plex Sans"/>
                  <a:sym typeface="IBM Plex Sans"/>
                  <a:hlinkClick r:id="rId15"/>
                </a:rPr>
                <a:t>https://www.pickpik.com/magazines-journals-reading-stack-document-business-130212</a:t>
              </a:r>
              <a:endParaRPr sz="1000">
                <a:latin typeface="IBM Plex Sans"/>
                <a:ea typeface="IBM Plex Sans"/>
                <a:cs typeface="IBM Plex Sans"/>
                <a:sym typeface="IBM Plex Sans"/>
              </a:endParaRPr>
            </a:p>
          </p:txBody>
        </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207"/>
                                        </p:tgtEl>
                                        <p:attrNameLst>
                                          <p:attrName>style.visibility</p:attrName>
                                        </p:attrNameLst>
                                      </p:cBhvr>
                                      <p:to>
                                        <p:strVal val="visible"/>
                                      </p:to>
                                    </p:set>
                                    <p:anim calcmode="lin" valueType="num">
                                      <p:cBhvr additive="base">
                                        <p:cTn dur="1000"/>
                                        <p:tgtEl>
                                          <p:spTgt spid="207"/>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8"/>
                                        </p:tgtEl>
                                        <p:attrNameLst>
                                          <p:attrName>style.visibility</p:attrName>
                                        </p:attrNameLst>
                                      </p:cBhvr>
                                      <p:to>
                                        <p:strVal val="visible"/>
                                      </p:to>
                                    </p:set>
                                    <p:animEffect filter="fade" transition="in">
                                      <p:cBhvr>
                                        <p:cTn dur="1000"/>
                                        <p:tgtEl>
                                          <p:spTgt spid="2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7"/>
                                        </p:tgtEl>
                                        <p:attrNameLst>
                                          <p:attrName>style.visibility</p:attrName>
                                        </p:attrNameLst>
                                      </p:cBhvr>
                                      <p:to>
                                        <p:strVal val="visible"/>
                                      </p:to>
                                    </p:set>
                                    <p:animEffect filter="fade" transition="in">
                                      <p:cBhvr>
                                        <p:cTn dur="1000"/>
                                        <p:tgtEl>
                                          <p:spTgt spid="21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21"/>
                                        </p:tgtEl>
                                        <p:attrNameLst>
                                          <p:attrName>style.visibility</p:attrName>
                                        </p:attrNameLst>
                                      </p:cBhvr>
                                      <p:to>
                                        <p:strVal val="visible"/>
                                      </p:to>
                                    </p:set>
                                    <p:animEffect filter="fade" transition="in">
                                      <p:cBhvr>
                                        <p:cTn dur="1000"/>
                                        <p:tgtEl>
                                          <p:spTgt spid="2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3"/>
                                        </p:tgtEl>
                                        <p:attrNameLst>
                                          <p:attrName>style.visibility</p:attrName>
                                        </p:attrNameLst>
                                      </p:cBhvr>
                                      <p:to>
                                        <p:strVal val="visible"/>
                                      </p:to>
                                    </p:set>
                                    <p:animEffect filter="fade" transition="in">
                                      <p:cBhvr>
                                        <p:cTn dur="1000"/>
                                        <p:tgtEl>
                                          <p:spTgt spid="21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6"/>
                                        </p:tgtEl>
                                        <p:attrNameLst>
                                          <p:attrName>style.visibility</p:attrName>
                                        </p:attrNameLst>
                                      </p:cBhvr>
                                      <p:to>
                                        <p:strVal val="visible"/>
                                      </p:to>
                                    </p:set>
                                    <p:animEffect filter="fade" transition="in">
                                      <p:cBhvr>
                                        <p:cTn dur="1000"/>
                                        <p:tgtEl>
                                          <p:spTgt spid="20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4" name="Shape 864"/>
        <p:cNvGrpSpPr/>
        <p:nvPr/>
      </p:nvGrpSpPr>
      <p:grpSpPr>
        <a:xfrm>
          <a:off x="0" y="0"/>
          <a:ext cx="0" cy="0"/>
          <a:chOff x="0" y="0"/>
          <a:chExt cx="0" cy="0"/>
        </a:xfrm>
      </p:grpSpPr>
      <p:sp>
        <p:nvSpPr>
          <p:cNvPr id="865" name="Google Shape;865;p103"/>
          <p:cNvSpPr txBox="1"/>
          <p:nvPr>
            <p:ph type="title"/>
          </p:nvPr>
        </p:nvSpPr>
        <p:spPr>
          <a:xfrm>
            <a:off x="311700" y="25793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Coming soon… </a:t>
            </a:r>
            <a:r>
              <a:rPr lang="en">
                <a:solidFill>
                  <a:srgbClr val="E4002C"/>
                </a:solidFill>
              </a:rPr>
              <a:t>dataset review</a:t>
            </a:r>
            <a:r>
              <a:rPr lang="en"/>
              <a:t> on PREreview.org</a:t>
            </a:r>
            <a:endParaRPr/>
          </a:p>
        </p:txBody>
      </p:sp>
      <p:pic>
        <p:nvPicPr>
          <p:cNvPr id="866" name="Google Shape;866;p103" title="Screenshot 2025-08-13 at 5.04.43 PM.png"/>
          <p:cNvPicPr preferRelativeResize="0"/>
          <p:nvPr/>
        </p:nvPicPr>
        <p:blipFill>
          <a:blip r:embed="rId3">
            <a:alphaModFix/>
          </a:blip>
          <a:stretch>
            <a:fillRect/>
          </a:stretch>
        </p:blipFill>
        <p:spPr>
          <a:xfrm>
            <a:off x="1452413" y="981494"/>
            <a:ext cx="6239177" cy="3423376"/>
          </a:xfrm>
          <a:prstGeom prst="rect">
            <a:avLst/>
          </a:prstGeom>
          <a:noFill/>
          <a:ln>
            <a:noFill/>
          </a:ln>
          <a:effectLst>
            <a:outerShdw blurRad="57150" rotWithShape="0" algn="bl" dir="5400000" dist="19050">
              <a:srgbClr val="000000">
                <a:alpha val="50000"/>
              </a:srgbClr>
            </a:outerShdw>
          </a:effectLst>
        </p:spPr>
      </p:pic>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0" name="Shape 870"/>
        <p:cNvGrpSpPr/>
        <p:nvPr/>
      </p:nvGrpSpPr>
      <p:grpSpPr>
        <a:xfrm>
          <a:off x="0" y="0"/>
          <a:ext cx="0" cy="0"/>
          <a:chOff x="0" y="0"/>
          <a:chExt cx="0" cy="0"/>
        </a:xfrm>
      </p:grpSpPr>
      <p:sp>
        <p:nvSpPr>
          <p:cNvPr id="871" name="Google Shape;871;p104"/>
          <p:cNvSpPr txBox="1"/>
          <p:nvPr>
            <p:ph idx="4294967295"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en"/>
              <a:t>Join us!</a:t>
            </a:r>
            <a:endParaRPr b="1"/>
          </a:p>
        </p:txBody>
      </p:sp>
      <p:pic>
        <p:nvPicPr>
          <p:cNvPr id="872" name="Google Shape;872;p104"/>
          <p:cNvPicPr preferRelativeResize="0"/>
          <p:nvPr/>
        </p:nvPicPr>
        <p:blipFill rotWithShape="1">
          <a:blip r:embed="rId3">
            <a:alphaModFix/>
          </a:blip>
          <a:srcRect b="21867" l="13299" r="15768" t="9214"/>
          <a:stretch/>
        </p:blipFill>
        <p:spPr>
          <a:xfrm>
            <a:off x="6497859" y="2225311"/>
            <a:ext cx="1813589" cy="1762048"/>
          </a:xfrm>
          <a:prstGeom prst="rect">
            <a:avLst/>
          </a:prstGeom>
          <a:noFill/>
          <a:ln>
            <a:noFill/>
          </a:ln>
        </p:spPr>
      </p:pic>
      <p:pic>
        <p:nvPicPr>
          <p:cNvPr id="873" name="Google Shape;873;p104"/>
          <p:cNvPicPr preferRelativeResize="0"/>
          <p:nvPr/>
        </p:nvPicPr>
        <p:blipFill rotWithShape="1">
          <a:blip r:embed="rId4">
            <a:alphaModFix/>
          </a:blip>
          <a:srcRect b="24703" l="14911" r="11704" t="7614"/>
          <a:stretch/>
        </p:blipFill>
        <p:spPr>
          <a:xfrm>
            <a:off x="4135440" y="2236929"/>
            <a:ext cx="1885319" cy="1738814"/>
          </a:xfrm>
          <a:prstGeom prst="rect">
            <a:avLst/>
          </a:prstGeom>
          <a:noFill/>
          <a:ln>
            <a:noFill/>
          </a:ln>
        </p:spPr>
      </p:pic>
      <p:sp>
        <p:nvSpPr>
          <p:cNvPr id="874" name="Google Shape;874;p104"/>
          <p:cNvSpPr txBox="1"/>
          <p:nvPr/>
        </p:nvSpPr>
        <p:spPr>
          <a:xfrm>
            <a:off x="6497865" y="4045343"/>
            <a:ext cx="2078100" cy="363300"/>
          </a:xfrm>
          <a:prstGeom prst="rect">
            <a:avLst/>
          </a:prstGeom>
          <a:noFill/>
          <a:ln>
            <a:noFill/>
          </a:ln>
        </p:spPr>
        <p:txBody>
          <a:bodyPr anchorCtr="0" anchor="t" bIns="77025" lIns="77025" spcFirstLastPara="1" rIns="77025" wrap="square" tIns="77025">
            <a:noAutofit/>
          </a:bodyPr>
          <a:lstStyle/>
          <a:p>
            <a:pPr indent="0" lvl="0" marL="0" rtl="0" algn="l">
              <a:spcBef>
                <a:spcPts val="0"/>
              </a:spcBef>
              <a:spcAft>
                <a:spcPts val="0"/>
              </a:spcAft>
              <a:buNone/>
            </a:pPr>
            <a:r>
              <a:rPr b="1" lang="en" sz="1347" u="sng">
                <a:solidFill>
                  <a:srgbClr val="E4002C"/>
                </a:solidFill>
                <a:latin typeface="IBM Plex Sans"/>
                <a:ea typeface="IBM Plex Sans"/>
                <a:cs typeface="IBM Plex Sans"/>
                <a:sym typeface="IBM Plex Sans"/>
                <a:hlinkClick r:id="rId5">
                  <a:extLst>
                    <a:ext uri="{A12FA001-AC4F-418D-AE19-62706E023703}">
                      <ahyp:hlinkClr val="tx"/>
                    </a:ext>
                  </a:extLst>
                </a:hlinkClick>
              </a:rPr>
              <a:t>bit.ly/PREreview-Slack</a:t>
            </a:r>
            <a:endParaRPr b="1" sz="1347">
              <a:solidFill>
                <a:srgbClr val="E4002C"/>
              </a:solidFill>
              <a:latin typeface="IBM Plex Sans"/>
              <a:ea typeface="IBM Plex Sans"/>
              <a:cs typeface="IBM Plex Sans"/>
              <a:sym typeface="IBM Plex Sans"/>
            </a:endParaRPr>
          </a:p>
        </p:txBody>
      </p:sp>
      <p:sp>
        <p:nvSpPr>
          <p:cNvPr id="875" name="Google Shape;875;p104"/>
          <p:cNvSpPr txBox="1"/>
          <p:nvPr/>
        </p:nvSpPr>
        <p:spPr>
          <a:xfrm>
            <a:off x="3814400" y="4045343"/>
            <a:ext cx="2527500" cy="363000"/>
          </a:xfrm>
          <a:prstGeom prst="rect">
            <a:avLst/>
          </a:prstGeom>
          <a:noFill/>
          <a:ln>
            <a:noFill/>
          </a:ln>
        </p:spPr>
        <p:txBody>
          <a:bodyPr anchorCtr="0" anchor="t" bIns="77025" lIns="77025" spcFirstLastPara="1" rIns="77025" wrap="square" tIns="77025">
            <a:spAutoFit/>
          </a:bodyPr>
          <a:lstStyle/>
          <a:p>
            <a:pPr indent="0" lvl="0" marL="0" rtl="0" algn="l">
              <a:spcBef>
                <a:spcPts val="0"/>
              </a:spcBef>
              <a:spcAft>
                <a:spcPts val="0"/>
              </a:spcAft>
              <a:buNone/>
            </a:pPr>
            <a:r>
              <a:rPr b="1" lang="en" sz="1347" u="sng">
                <a:solidFill>
                  <a:srgbClr val="E4002C"/>
                </a:solidFill>
                <a:latin typeface="IBM Plex Sans"/>
                <a:ea typeface="IBM Plex Sans"/>
                <a:cs typeface="IBM Plex Sans"/>
                <a:sym typeface="IBM Plex Sans"/>
                <a:hlinkClick r:id="rId6">
                  <a:extLst>
                    <a:ext uri="{A12FA001-AC4F-418D-AE19-62706E023703}">
                      <ahyp:hlinkClr val="tx"/>
                    </a:ext>
                  </a:extLst>
                </a:hlinkClick>
              </a:rPr>
              <a:t>bit.ly/PREreview-newsletter</a:t>
            </a:r>
            <a:endParaRPr b="1" sz="1347">
              <a:solidFill>
                <a:srgbClr val="E4002C"/>
              </a:solidFill>
              <a:latin typeface="IBM Plex Sans"/>
              <a:ea typeface="IBM Plex Sans"/>
              <a:cs typeface="IBM Plex Sans"/>
              <a:sym typeface="IBM Plex Sans"/>
            </a:endParaRPr>
          </a:p>
        </p:txBody>
      </p:sp>
      <p:pic>
        <p:nvPicPr>
          <p:cNvPr id="876" name="Google Shape;876;p104" title="Screenshot 2025-09-29 at 9.22.09 AM.png"/>
          <p:cNvPicPr preferRelativeResize="0"/>
          <p:nvPr/>
        </p:nvPicPr>
        <p:blipFill>
          <a:blip r:embed="rId7">
            <a:alphaModFix/>
          </a:blip>
          <a:stretch>
            <a:fillRect/>
          </a:stretch>
        </p:blipFill>
        <p:spPr>
          <a:xfrm>
            <a:off x="1124900" y="2225325"/>
            <a:ext cx="1704557" cy="1738825"/>
          </a:xfrm>
          <a:prstGeom prst="rect">
            <a:avLst/>
          </a:prstGeom>
          <a:noFill/>
          <a:ln>
            <a:noFill/>
          </a:ln>
        </p:spPr>
      </p:pic>
      <p:pic>
        <p:nvPicPr>
          <p:cNvPr id="877" name="Google Shape;877;p104" title="IMG-20250605-WA0054.jpg"/>
          <p:cNvPicPr preferRelativeResize="0"/>
          <p:nvPr/>
        </p:nvPicPr>
        <p:blipFill rotWithShape="1">
          <a:blip r:embed="rId8">
            <a:alphaModFix/>
          </a:blip>
          <a:srcRect b="38071" l="19123" r="13231" t="37908"/>
          <a:stretch/>
        </p:blipFill>
        <p:spPr>
          <a:xfrm>
            <a:off x="717296" y="1241246"/>
            <a:ext cx="2628977" cy="933458"/>
          </a:xfrm>
          <a:prstGeom prst="rect">
            <a:avLst/>
          </a:prstGeom>
          <a:noFill/>
          <a:ln>
            <a:noFill/>
          </a:ln>
        </p:spPr>
      </p:pic>
      <p:pic>
        <p:nvPicPr>
          <p:cNvPr id="878" name="Google Shape;878;p104"/>
          <p:cNvPicPr preferRelativeResize="0"/>
          <p:nvPr/>
        </p:nvPicPr>
        <p:blipFill>
          <a:blip r:embed="rId9">
            <a:alphaModFix/>
          </a:blip>
          <a:stretch>
            <a:fillRect/>
          </a:stretch>
        </p:blipFill>
        <p:spPr>
          <a:xfrm>
            <a:off x="4992200" y="1295612"/>
            <a:ext cx="2459473" cy="824725"/>
          </a:xfrm>
          <a:prstGeom prst="rect">
            <a:avLst/>
          </a:prstGeom>
          <a:noFill/>
          <a:ln>
            <a:noFill/>
          </a:ln>
        </p:spPr>
      </p:pic>
      <p:sp>
        <p:nvSpPr>
          <p:cNvPr id="879" name="Google Shape;879;p104">
            <a:hlinkClick r:id="rId10"/>
          </p:cNvPr>
          <p:cNvSpPr txBox="1"/>
          <p:nvPr/>
        </p:nvSpPr>
        <p:spPr>
          <a:xfrm>
            <a:off x="477175" y="4034550"/>
            <a:ext cx="3000000" cy="384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300" u="sng">
                <a:solidFill>
                  <a:srgbClr val="980000"/>
                </a:solidFill>
                <a:latin typeface="IBM Plex Sans"/>
                <a:ea typeface="IBM Plex Sans"/>
                <a:cs typeface="IBM Plex Sans"/>
                <a:sym typeface="IBM Plex Sans"/>
              </a:rPr>
              <a:t>https://bit.ly/RCN-WhatsApp</a:t>
            </a:r>
            <a:endParaRPr b="1" sz="1300" u="sng">
              <a:solidFill>
                <a:srgbClr val="980000"/>
              </a:solidFill>
              <a:latin typeface="IBM Plex Sans"/>
              <a:ea typeface="IBM Plex Sans"/>
              <a:cs typeface="IBM Plex Sans"/>
              <a:sym typeface="IBM Plex Sans"/>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3" name="Shape 883"/>
        <p:cNvGrpSpPr/>
        <p:nvPr/>
      </p:nvGrpSpPr>
      <p:grpSpPr>
        <a:xfrm>
          <a:off x="0" y="0"/>
          <a:ext cx="0" cy="0"/>
          <a:chOff x="0" y="0"/>
          <a:chExt cx="0" cy="0"/>
        </a:xfrm>
      </p:grpSpPr>
      <p:sp>
        <p:nvSpPr>
          <p:cNvPr id="884" name="Google Shape;884;p105"/>
          <p:cNvSpPr txBox="1"/>
          <p:nvPr>
            <p:ph idx="4294967295" type="title"/>
          </p:nvPr>
        </p:nvSpPr>
        <p:spPr>
          <a:xfrm>
            <a:off x="311700" y="1787775"/>
            <a:ext cx="8520600" cy="8418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700">
                <a:solidFill>
                  <a:schemeClr val="dk1"/>
                </a:solidFill>
              </a:rPr>
              <a:t>Thank you!</a:t>
            </a:r>
            <a:endParaRPr sz="4700">
              <a:solidFill>
                <a:schemeClr val="dk1"/>
              </a:solidFill>
            </a:endParaRPr>
          </a:p>
        </p:txBody>
      </p:sp>
      <p:sp>
        <p:nvSpPr>
          <p:cNvPr id="885" name="Google Shape;885;p105"/>
          <p:cNvSpPr txBox="1"/>
          <p:nvPr/>
        </p:nvSpPr>
        <p:spPr>
          <a:xfrm>
            <a:off x="2759550" y="2874325"/>
            <a:ext cx="3624900" cy="836400"/>
          </a:xfrm>
          <a:prstGeom prst="rect">
            <a:avLst/>
          </a:prstGeom>
          <a:noFill/>
          <a:ln>
            <a:noFill/>
          </a:ln>
        </p:spPr>
        <p:txBody>
          <a:bodyPr anchorCtr="0" anchor="t" bIns="91425" lIns="91425" spcFirstLastPara="1" rIns="91425" wrap="square" tIns="91425">
            <a:spAutoFit/>
          </a:bodyPr>
          <a:lstStyle/>
          <a:p>
            <a:pPr indent="0" lvl="0" marL="0" rtl="0" algn="ctr">
              <a:spcBef>
                <a:spcPts val="1000"/>
              </a:spcBef>
              <a:spcAft>
                <a:spcPts val="0"/>
              </a:spcAft>
              <a:buNone/>
            </a:pPr>
            <a:r>
              <a:rPr lang="en" sz="1700" u="sng">
                <a:solidFill>
                  <a:schemeClr val="hlink"/>
                </a:solidFill>
                <a:latin typeface="IBM Plex Sans"/>
                <a:ea typeface="IBM Plex Sans"/>
                <a:cs typeface="IBM Plex Sans"/>
                <a:sym typeface="IBM Plex Sans"/>
                <a:hlinkClick r:id="rId3"/>
              </a:rPr>
              <a:t>daniela@prereview.org</a:t>
            </a:r>
            <a:endParaRPr sz="1700">
              <a:solidFill>
                <a:schemeClr val="dk1"/>
              </a:solidFill>
              <a:latin typeface="IBM Plex Sans"/>
              <a:ea typeface="IBM Plex Sans"/>
              <a:cs typeface="IBM Plex Sans"/>
              <a:sym typeface="IBM Plex Sans"/>
            </a:endParaRPr>
          </a:p>
          <a:p>
            <a:pPr indent="0" lvl="0" marL="0" rtl="0" algn="ctr">
              <a:spcBef>
                <a:spcPts val="1000"/>
              </a:spcBef>
              <a:spcAft>
                <a:spcPts val="0"/>
              </a:spcAft>
              <a:buNone/>
            </a:pPr>
            <a:r>
              <a:rPr lang="en" sz="1700" u="sng">
                <a:solidFill>
                  <a:schemeClr val="hlink"/>
                </a:solidFill>
                <a:latin typeface="IBM Plex Sans"/>
                <a:ea typeface="IBM Plex Sans"/>
                <a:cs typeface="IBM Plex Sans"/>
                <a:sym typeface="IBM Plex Sans"/>
                <a:hlinkClick r:id="rId4"/>
              </a:rPr>
              <a:t>dineroselinedzekem@gmail.com</a:t>
            </a:r>
            <a:r>
              <a:rPr lang="en" sz="1700">
                <a:solidFill>
                  <a:schemeClr val="dk1"/>
                </a:solidFill>
                <a:latin typeface="IBM Plex Sans"/>
                <a:ea typeface="IBM Plex Sans"/>
                <a:cs typeface="IBM Plex Sans"/>
                <a:sym typeface="IBM Plex Sans"/>
              </a:rPr>
              <a:t> </a:t>
            </a:r>
            <a:endParaRPr sz="1700">
              <a:solidFill>
                <a:schemeClr val="dk1"/>
              </a:solidFill>
              <a:latin typeface="IBM Plex Sans"/>
              <a:ea typeface="IBM Plex Sans"/>
              <a:cs typeface="IBM Plex Sans"/>
              <a:sym typeface="IBM Plex Sans"/>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50"/>
          <p:cNvSpPr txBox="1"/>
          <p:nvPr>
            <p:ph type="title"/>
          </p:nvPr>
        </p:nvSpPr>
        <p:spPr>
          <a:xfrm>
            <a:off x="265500" y="595000"/>
            <a:ext cx="4045200" cy="21204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Multiple ways of knowing</a:t>
            </a:r>
            <a:endParaRPr/>
          </a:p>
        </p:txBody>
      </p:sp>
      <p:pic>
        <p:nvPicPr>
          <p:cNvPr id="230" name="Google Shape;230;p50"/>
          <p:cNvPicPr preferRelativeResize="0"/>
          <p:nvPr/>
        </p:nvPicPr>
        <p:blipFill rotWithShape="1">
          <a:blip r:embed="rId3">
            <a:alphaModFix/>
          </a:blip>
          <a:srcRect b="25086" l="17705" r="20687" t="31369"/>
          <a:stretch/>
        </p:blipFill>
        <p:spPr>
          <a:xfrm>
            <a:off x="518050" y="2916225"/>
            <a:ext cx="3540101" cy="1407475"/>
          </a:xfrm>
          <a:prstGeom prst="rect">
            <a:avLst/>
          </a:prstGeom>
          <a:noFill/>
          <a:ln>
            <a:noFill/>
          </a:ln>
        </p:spPr>
      </p:pic>
      <p:grpSp>
        <p:nvGrpSpPr>
          <p:cNvPr id="231" name="Google Shape;231;p50"/>
          <p:cNvGrpSpPr/>
          <p:nvPr/>
        </p:nvGrpSpPr>
        <p:grpSpPr>
          <a:xfrm>
            <a:off x="4709409" y="422066"/>
            <a:ext cx="3992066" cy="4134334"/>
            <a:chOff x="4709409" y="422066"/>
            <a:chExt cx="3992066" cy="4134334"/>
          </a:xfrm>
        </p:grpSpPr>
        <p:sp>
          <p:nvSpPr>
            <p:cNvPr id="232" name="Google Shape;232;p50"/>
            <p:cNvSpPr txBox="1"/>
            <p:nvPr/>
          </p:nvSpPr>
          <p:spPr>
            <a:xfrm>
              <a:off x="5181275" y="677400"/>
              <a:ext cx="3520200" cy="3879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IBM Plex Sans"/>
                  <a:ea typeface="IBM Plex Sans"/>
                  <a:cs typeface="IBM Plex Sans"/>
                  <a:sym typeface="IBM Plex Sans"/>
                </a:rPr>
                <a:t>In recent years, many scholars have become aware of the large body of information known as </a:t>
              </a:r>
              <a:r>
                <a:rPr b="1" lang="en">
                  <a:latin typeface="IBM Plex Sans"/>
                  <a:ea typeface="IBM Plex Sans"/>
                  <a:cs typeface="IBM Plex Sans"/>
                  <a:sym typeface="IBM Plex Sans"/>
                </a:rPr>
                <a:t>Traditional Knowledge</a:t>
              </a:r>
              <a:r>
                <a:rPr lang="en">
                  <a:latin typeface="IBM Plex Sans"/>
                  <a:ea typeface="IBM Plex Sans"/>
                  <a:cs typeface="IBM Plex Sans"/>
                  <a:sym typeface="IBM Plex Sans"/>
                </a:rPr>
                <a:t> (TK), Indigenous Knowledge (IK), or Traditional Ecological Knowledge (TEK), amongst other terms. These knowledge systems, developed over countless generations, are based on </a:t>
              </a:r>
              <a:r>
                <a:rPr b="1" lang="en">
                  <a:latin typeface="IBM Plex Sans"/>
                  <a:ea typeface="IBM Plex Sans"/>
                  <a:cs typeface="IBM Plex Sans"/>
                  <a:sym typeface="IBM Plex Sans"/>
                </a:rPr>
                <a:t>individual and collectively learned experiences and explanations of the world</a:t>
              </a:r>
              <a:r>
                <a:rPr lang="en">
                  <a:latin typeface="IBM Plex Sans"/>
                  <a:ea typeface="IBM Plex Sans"/>
                  <a:cs typeface="IBM Plex Sans"/>
                  <a:sym typeface="IBM Plex Sans"/>
                </a:rPr>
                <a:t>, verified by elders, and conveyed and guided experiential learning, and by oral traditions and other means of record keeping.</a:t>
              </a:r>
              <a:endParaRPr>
                <a:latin typeface="IBM Plex Sans"/>
                <a:ea typeface="IBM Plex Sans"/>
                <a:cs typeface="IBM Plex Sans"/>
                <a:sym typeface="IBM Plex Sans"/>
              </a:endParaRPr>
            </a:p>
            <a:p>
              <a:pPr indent="0" lvl="0" marL="0" rtl="0" algn="l">
                <a:spcBef>
                  <a:spcPts val="0"/>
                </a:spcBef>
                <a:spcAft>
                  <a:spcPts val="0"/>
                </a:spcAft>
                <a:buNone/>
              </a:pPr>
              <a:r>
                <a:t/>
              </a:r>
              <a:endParaRPr>
                <a:latin typeface="IBM Plex Sans"/>
                <a:ea typeface="IBM Plex Sans"/>
                <a:cs typeface="IBM Plex Sans"/>
                <a:sym typeface="IBM Plex Sans"/>
              </a:endParaRPr>
            </a:p>
            <a:p>
              <a:pPr indent="0" lvl="0" marL="0" rtl="0" algn="l">
                <a:spcBef>
                  <a:spcPts val="0"/>
                </a:spcBef>
                <a:spcAft>
                  <a:spcPts val="0"/>
                </a:spcAft>
                <a:buNone/>
              </a:pPr>
              <a:r>
                <a:rPr lang="en" sz="1000">
                  <a:latin typeface="IBM Plex Sans"/>
                  <a:ea typeface="IBM Plex Sans"/>
                  <a:cs typeface="IBM Plex Sans"/>
                  <a:sym typeface="IBM Plex Sans"/>
                </a:rPr>
                <a:t>—George Nicholas </a:t>
              </a:r>
              <a:r>
                <a:rPr lang="en" sz="1000" u="sng">
                  <a:solidFill>
                    <a:schemeClr val="hlink"/>
                  </a:solidFill>
                  <a:latin typeface="IBM Plex Sans"/>
                  <a:ea typeface="IBM Plex Sans"/>
                  <a:cs typeface="IBM Plex Sans"/>
                  <a:sym typeface="IBM Plex Sans"/>
                  <a:hlinkClick r:id="rId4"/>
                </a:rPr>
                <a:t>After Thousands of Years, Western Science Is Slowly Catching Up to Indigenous Knowledge</a:t>
              </a:r>
              <a:r>
                <a:rPr lang="en" sz="1000">
                  <a:latin typeface="IBM Plex Sans"/>
                  <a:ea typeface="IBM Plex Sans"/>
                  <a:cs typeface="IBM Plex Sans"/>
                  <a:sym typeface="IBM Plex Sans"/>
                </a:rPr>
                <a:t>; emphasis added</a:t>
              </a:r>
              <a:endParaRPr sz="1000">
                <a:latin typeface="IBM Plex Sans"/>
                <a:ea typeface="IBM Plex Sans"/>
                <a:cs typeface="IBM Plex Sans"/>
                <a:sym typeface="IBM Plex Sans"/>
              </a:endParaRPr>
            </a:p>
          </p:txBody>
        </p:sp>
        <p:grpSp>
          <p:nvGrpSpPr>
            <p:cNvPr id="233" name="Google Shape;233;p50"/>
            <p:cNvGrpSpPr/>
            <p:nvPr/>
          </p:nvGrpSpPr>
          <p:grpSpPr>
            <a:xfrm>
              <a:off x="4709409" y="422066"/>
              <a:ext cx="530470" cy="379200"/>
              <a:chOff x="4709409" y="310916"/>
              <a:chExt cx="530470" cy="379200"/>
            </a:xfrm>
          </p:grpSpPr>
          <p:sp>
            <p:nvSpPr>
              <p:cNvPr id="234" name="Google Shape;234;p50"/>
              <p:cNvSpPr/>
              <p:nvPr/>
            </p:nvSpPr>
            <p:spPr>
              <a:xfrm>
                <a:off x="4709409" y="310916"/>
                <a:ext cx="260321" cy="379200"/>
              </a:xfrm>
              <a:custGeom>
                <a:rect b="b" l="l" r="r" t="t"/>
                <a:pathLst>
                  <a:path extrusionOk="0" h="297412" w="204173">
                    <a:moveTo>
                      <a:pt x="139600" y="3918"/>
                    </a:moveTo>
                    <a:cubicBezTo>
                      <a:pt x="98338" y="-8491"/>
                      <a:pt x="54708" y="9706"/>
                      <a:pt x="28442" y="42571"/>
                    </a:cubicBezTo>
                    <a:cubicBezTo>
                      <a:pt x="-1200" y="79689"/>
                      <a:pt x="-6483" y="131738"/>
                      <a:pt x="7088" y="176311"/>
                    </a:cubicBezTo>
                    <a:cubicBezTo>
                      <a:pt x="15375" y="203497"/>
                      <a:pt x="33244" y="222045"/>
                      <a:pt x="55322" y="238993"/>
                    </a:cubicBezTo>
                    <a:cubicBezTo>
                      <a:pt x="80842" y="258550"/>
                      <a:pt x="107305" y="276835"/>
                      <a:pt x="134360" y="294199"/>
                    </a:cubicBezTo>
                    <a:cubicBezTo>
                      <a:pt x="135671" y="295098"/>
                      <a:pt x="137291" y="295449"/>
                      <a:pt x="138855" y="295142"/>
                    </a:cubicBezTo>
                    <a:cubicBezTo>
                      <a:pt x="140391" y="296326"/>
                      <a:pt x="142213" y="297093"/>
                      <a:pt x="144138" y="297334"/>
                    </a:cubicBezTo>
                    <a:cubicBezTo>
                      <a:pt x="153237" y="298606"/>
                      <a:pt x="156855" y="283982"/>
                      <a:pt x="147295" y="282667"/>
                    </a:cubicBezTo>
                    <a:cubicBezTo>
                      <a:pt x="145827" y="282448"/>
                      <a:pt x="140981" y="260479"/>
                      <a:pt x="140148" y="257081"/>
                    </a:cubicBezTo>
                    <a:cubicBezTo>
                      <a:pt x="133825" y="231100"/>
                      <a:pt x="132067" y="204221"/>
                      <a:pt x="134952" y="177648"/>
                    </a:cubicBezTo>
                    <a:cubicBezTo>
                      <a:pt x="176609" y="182954"/>
                      <a:pt x="202633" y="143665"/>
                      <a:pt x="203883" y="105670"/>
                    </a:cubicBezTo>
                    <a:cubicBezTo>
                      <a:pt x="206974" y="59694"/>
                      <a:pt x="185444" y="17687"/>
                      <a:pt x="139600" y="3918"/>
                    </a:cubicBezTo>
                    <a:close/>
                    <a:moveTo>
                      <a:pt x="183054" y="133777"/>
                    </a:moveTo>
                    <a:cubicBezTo>
                      <a:pt x="174767" y="153268"/>
                      <a:pt x="153741" y="169383"/>
                      <a:pt x="131882" y="161709"/>
                    </a:cubicBezTo>
                    <a:cubicBezTo>
                      <a:pt x="129346" y="160810"/>
                      <a:pt x="126524" y="161336"/>
                      <a:pt x="124472" y="163068"/>
                    </a:cubicBezTo>
                    <a:cubicBezTo>
                      <a:pt x="123380" y="163770"/>
                      <a:pt x="122532" y="164800"/>
                      <a:pt x="122038" y="166006"/>
                    </a:cubicBezTo>
                    <a:cubicBezTo>
                      <a:pt x="121199" y="167475"/>
                      <a:pt x="120874" y="169185"/>
                      <a:pt x="121118" y="170852"/>
                    </a:cubicBezTo>
                    <a:cubicBezTo>
                      <a:pt x="116602" y="204944"/>
                      <a:pt x="119253" y="239629"/>
                      <a:pt x="128901" y="272647"/>
                    </a:cubicBezTo>
                    <a:cubicBezTo>
                      <a:pt x="113583" y="262540"/>
                      <a:pt x="98506" y="252082"/>
                      <a:pt x="83670" y="241229"/>
                    </a:cubicBezTo>
                    <a:cubicBezTo>
                      <a:pt x="67008" y="229039"/>
                      <a:pt x="48460" y="216783"/>
                      <a:pt x="35699" y="200274"/>
                    </a:cubicBezTo>
                    <a:cubicBezTo>
                      <a:pt x="-9706" y="138886"/>
                      <a:pt x="18840" y="27553"/>
                      <a:pt x="100223" y="15450"/>
                    </a:cubicBezTo>
                    <a:cubicBezTo>
                      <a:pt x="169505" y="7667"/>
                      <a:pt x="206601" y="72783"/>
                      <a:pt x="183054" y="133777"/>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235" name="Google Shape;235;p50"/>
              <p:cNvSpPr/>
              <p:nvPr/>
            </p:nvSpPr>
            <p:spPr>
              <a:xfrm>
                <a:off x="4985396" y="313184"/>
                <a:ext cx="254484" cy="370719"/>
              </a:xfrm>
              <a:custGeom>
                <a:rect b="b" l="l" r="r" t="t"/>
                <a:pathLst>
                  <a:path extrusionOk="0" h="290760" w="199595">
                    <a:moveTo>
                      <a:pt x="136439" y="3825"/>
                    </a:moveTo>
                    <a:cubicBezTo>
                      <a:pt x="96098" y="-8299"/>
                      <a:pt x="53476" y="9504"/>
                      <a:pt x="27803" y="41623"/>
                    </a:cubicBezTo>
                    <a:cubicBezTo>
                      <a:pt x="-1182" y="77908"/>
                      <a:pt x="-6334" y="128751"/>
                      <a:pt x="6930" y="172359"/>
                    </a:cubicBezTo>
                    <a:cubicBezTo>
                      <a:pt x="15021" y="198932"/>
                      <a:pt x="32494" y="217063"/>
                      <a:pt x="54090" y="233616"/>
                    </a:cubicBezTo>
                    <a:cubicBezTo>
                      <a:pt x="79040" y="252735"/>
                      <a:pt x="104911" y="270603"/>
                      <a:pt x="131352" y="287573"/>
                    </a:cubicBezTo>
                    <a:cubicBezTo>
                      <a:pt x="132626" y="288472"/>
                      <a:pt x="134211" y="288801"/>
                      <a:pt x="135737" y="288494"/>
                    </a:cubicBezTo>
                    <a:cubicBezTo>
                      <a:pt x="137241" y="289678"/>
                      <a:pt x="139037" y="290423"/>
                      <a:pt x="140933" y="290686"/>
                    </a:cubicBezTo>
                    <a:cubicBezTo>
                      <a:pt x="149813" y="291914"/>
                      <a:pt x="153343" y="277641"/>
                      <a:pt x="144003" y="276347"/>
                    </a:cubicBezTo>
                    <a:cubicBezTo>
                      <a:pt x="142556" y="276150"/>
                      <a:pt x="137842" y="254664"/>
                      <a:pt x="137009" y="251332"/>
                    </a:cubicBezTo>
                    <a:cubicBezTo>
                      <a:pt x="130839" y="225943"/>
                      <a:pt x="129125" y="199677"/>
                      <a:pt x="131944" y="173697"/>
                    </a:cubicBezTo>
                    <a:cubicBezTo>
                      <a:pt x="172768" y="178893"/>
                      <a:pt x="198091" y="140481"/>
                      <a:pt x="199318" y="103341"/>
                    </a:cubicBezTo>
                    <a:cubicBezTo>
                      <a:pt x="202300" y="58352"/>
                      <a:pt x="181253" y="17287"/>
                      <a:pt x="136439" y="3825"/>
                    </a:cubicBezTo>
                    <a:close/>
                    <a:moveTo>
                      <a:pt x="178907" y="130768"/>
                    </a:moveTo>
                    <a:cubicBezTo>
                      <a:pt x="170794" y="149799"/>
                      <a:pt x="150251" y="165541"/>
                      <a:pt x="128897" y="158042"/>
                    </a:cubicBezTo>
                    <a:cubicBezTo>
                      <a:pt x="126417" y="157187"/>
                      <a:pt x="123670" y="157692"/>
                      <a:pt x="121662" y="159380"/>
                    </a:cubicBezTo>
                    <a:cubicBezTo>
                      <a:pt x="120592" y="160082"/>
                      <a:pt x="119756" y="161068"/>
                      <a:pt x="119272" y="162252"/>
                    </a:cubicBezTo>
                    <a:cubicBezTo>
                      <a:pt x="118458" y="163699"/>
                      <a:pt x="118143" y="165343"/>
                      <a:pt x="118373" y="166988"/>
                    </a:cubicBezTo>
                    <a:cubicBezTo>
                      <a:pt x="113973" y="200335"/>
                      <a:pt x="116571" y="234230"/>
                      <a:pt x="126003" y="266503"/>
                    </a:cubicBezTo>
                    <a:cubicBezTo>
                      <a:pt x="111006" y="256615"/>
                      <a:pt x="96266" y="246399"/>
                      <a:pt x="81781" y="235809"/>
                    </a:cubicBezTo>
                    <a:cubicBezTo>
                      <a:pt x="65491" y="223882"/>
                      <a:pt x="47359" y="211911"/>
                      <a:pt x="34884" y="195775"/>
                    </a:cubicBezTo>
                    <a:cubicBezTo>
                      <a:pt x="-9491" y="135855"/>
                      <a:pt x="18419" y="26955"/>
                      <a:pt x="97961" y="15116"/>
                    </a:cubicBezTo>
                    <a:cubicBezTo>
                      <a:pt x="165664" y="7508"/>
                      <a:pt x="202015" y="71133"/>
                      <a:pt x="178907" y="130768"/>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236" name="Google Shape;236;p50"/>
              <p:cNvSpPr/>
              <p:nvPr/>
            </p:nvSpPr>
            <p:spPr>
              <a:xfrm>
                <a:off x="5165161" y="375179"/>
                <a:ext cx="35899" cy="106117"/>
              </a:xfrm>
              <a:custGeom>
                <a:rect b="b" l="l" r="r" t="t"/>
                <a:pathLst>
                  <a:path extrusionOk="0" h="83229" w="28156">
                    <a:moveTo>
                      <a:pt x="12001" y="2074"/>
                    </a:moveTo>
                    <a:cubicBezTo>
                      <a:pt x="5687" y="-4723"/>
                      <a:pt x="-4289" y="6788"/>
                      <a:pt x="2004" y="13584"/>
                    </a:cubicBezTo>
                    <a:cubicBezTo>
                      <a:pt x="17298" y="29699"/>
                      <a:pt x="17395" y="54956"/>
                      <a:pt x="2223" y="71180"/>
                    </a:cubicBezTo>
                    <a:cubicBezTo>
                      <a:pt x="-4354" y="78459"/>
                      <a:pt x="6608" y="87887"/>
                      <a:pt x="13054" y="80608"/>
                    </a:cubicBezTo>
                    <a:cubicBezTo>
                      <a:pt x="33750" y="57455"/>
                      <a:pt x="32961" y="24678"/>
                      <a:pt x="12001" y="2074"/>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237" name="Google Shape;237;p50"/>
              <p:cNvSpPr/>
              <p:nvPr/>
            </p:nvSpPr>
            <p:spPr>
              <a:xfrm>
                <a:off x="5138474" y="476342"/>
                <a:ext cx="18174" cy="18869"/>
              </a:xfrm>
              <a:custGeom>
                <a:rect b="b" l="l" r="r" t="t"/>
                <a:pathLst>
                  <a:path extrusionOk="0" h="14799" w="14254">
                    <a:moveTo>
                      <a:pt x="6816" y="0"/>
                    </a:moveTo>
                    <a:cubicBezTo>
                      <a:pt x="-2458" y="0"/>
                      <a:pt x="-2283" y="14799"/>
                      <a:pt x="7430" y="14799"/>
                    </a:cubicBezTo>
                    <a:cubicBezTo>
                      <a:pt x="16726" y="14799"/>
                      <a:pt x="16529" y="0"/>
                      <a:pt x="6816" y="0"/>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sp>
            <p:nvSpPr>
              <p:cNvPr id="238" name="Google Shape;238;p50"/>
              <p:cNvSpPr/>
              <p:nvPr/>
            </p:nvSpPr>
            <p:spPr>
              <a:xfrm>
                <a:off x="4746510" y="451516"/>
                <a:ext cx="62824" cy="122618"/>
              </a:xfrm>
              <a:custGeom>
                <a:rect b="b" l="l" r="r" t="t"/>
                <a:pathLst>
                  <a:path extrusionOk="0" h="96171" w="49274">
                    <a:moveTo>
                      <a:pt x="46778" y="83022"/>
                    </a:moveTo>
                    <a:cubicBezTo>
                      <a:pt x="27791" y="67456"/>
                      <a:pt x="9199" y="33057"/>
                      <a:pt x="16281" y="8194"/>
                    </a:cubicBezTo>
                    <a:cubicBezTo>
                      <a:pt x="18978" y="-1277"/>
                      <a:pt x="4442" y="-3163"/>
                      <a:pt x="1877" y="5848"/>
                    </a:cubicBezTo>
                    <a:cubicBezTo>
                      <a:pt x="-2947" y="22796"/>
                      <a:pt x="2271" y="39436"/>
                      <a:pt x="9112" y="55091"/>
                    </a:cubicBezTo>
                    <a:cubicBezTo>
                      <a:pt x="15689" y="70153"/>
                      <a:pt x="23933" y="83965"/>
                      <a:pt x="36802" y="94555"/>
                    </a:cubicBezTo>
                    <a:cubicBezTo>
                      <a:pt x="43994" y="100409"/>
                      <a:pt x="53991" y="88920"/>
                      <a:pt x="46778" y="83022"/>
                    </a:cubicBezTo>
                    <a:close/>
                  </a:path>
                </a:pathLst>
              </a:custGeom>
              <a:solidFill>
                <a:srgbClr val="00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1800">
                  <a:solidFill>
                    <a:srgbClr val="FFFFFF"/>
                  </a:solidFill>
                  <a:latin typeface="Calibri"/>
                  <a:ea typeface="Calibri"/>
                  <a:cs typeface="Calibri"/>
                  <a:sym typeface="Calibri"/>
                </a:endParaRPr>
              </a:p>
            </p:txBody>
          </p:sp>
        </p:grpSp>
      </p:gr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1"/>
                                        </p:tgtEl>
                                        <p:attrNameLst>
                                          <p:attrName>style.visibility</p:attrName>
                                        </p:attrNameLst>
                                      </p:cBhvr>
                                      <p:to>
                                        <p:strVal val="visible"/>
                                      </p:to>
                                    </p:set>
                                    <p:animEffect filter="fade" transition="in">
                                      <p:cBhvr>
                                        <p:cTn dur="1000"/>
                                        <p:tgtEl>
                                          <p:spTgt spid="23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2" name="Shape 242"/>
        <p:cNvGrpSpPr/>
        <p:nvPr/>
      </p:nvGrpSpPr>
      <p:grpSpPr>
        <a:xfrm>
          <a:off x="0" y="0"/>
          <a:ext cx="0" cy="0"/>
          <a:chOff x="0" y="0"/>
          <a:chExt cx="0" cy="0"/>
        </a:xfrm>
      </p:grpSpPr>
      <p:sp>
        <p:nvSpPr>
          <p:cNvPr id="243" name="Google Shape;243;p51"/>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en"/>
              <a:t>Reflecting on the </a:t>
            </a:r>
            <a:r>
              <a:rPr b="1" i="1" lang="en"/>
              <a:t>why</a:t>
            </a:r>
            <a:endParaRPr b="1"/>
          </a:p>
        </p:txBody>
      </p:sp>
      <p:sp>
        <p:nvSpPr>
          <p:cNvPr id="244" name="Google Shape;244;p51"/>
          <p:cNvSpPr txBox="1"/>
          <p:nvPr>
            <p:ph idx="4294967295" type="body"/>
          </p:nvPr>
        </p:nvSpPr>
        <p:spPr>
          <a:xfrm>
            <a:off x="311700" y="1017727"/>
            <a:ext cx="8656200" cy="1002300"/>
          </a:xfrm>
          <a:prstGeom prst="rect">
            <a:avLst/>
          </a:prstGeom>
        </p:spPr>
        <p:txBody>
          <a:bodyPr anchorCtr="0" anchor="t" bIns="91425" lIns="91425" spcFirstLastPara="1" rIns="91425" wrap="square" tIns="91425">
            <a:noAutofit/>
          </a:bodyPr>
          <a:lstStyle/>
          <a:p>
            <a:pPr indent="0" lvl="0" marL="0" rtl="0" algn="ctr">
              <a:lnSpc>
                <a:spcPct val="105000"/>
              </a:lnSpc>
              <a:spcBef>
                <a:spcPts val="1000"/>
              </a:spcBef>
              <a:spcAft>
                <a:spcPts val="1000"/>
              </a:spcAft>
              <a:buSzPts val="1018"/>
              <a:buNone/>
            </a:pPr>
            <a:r>
              <a:rPr lang="en" sz="2180"/>
              <a:t>Why do you want to share your research? What motivates you to share knowledge?</a:t>
            </a:r>
            <a:endParaRPr b="1" sz="2180"/>
          </a:p>
        </p:txBody>
      </p:sp>
      <p:pic>
        <p:nvPicPr>
          <p:cNvPr id="245" name="Google Shape;245;p51" title="mentimeter_qr_code.png"/>
          <p:cNvPicPr preferRelativeResize="0"/>
          <p:nvPr/>
        </p:nvPicPr>
        <p:blipFill>
          <a:blip r:embed="rId3">
            <a:alphaModFix/>
          </a:blip>
          <a:stretch>
            <a:fillRect/>
          </a:stretch>
        </p:blipFill>
        <p:spPr>
          <a:xfrm>
            <a:off x="3630102" y="2097844"/>
            <a:ext cx="1883800" cy="1883800"/>
          </a:xfrm>
          <a:prstGeom prst="rect">
            <a:avLst/>
          </a:prstGeom>
          <a:noFill/>
          <a:ln>
            <a:noFill/>
          </a:ln>
        </p:spPr>
      </p:pic>
      <p:sp>
        <p:nvSpPr>
          <p:cNvPr id="246" name="Google Shape;246;p51">
            <a:hlinkClick r:id="rId4"/>
          </p:cNvPr>
          <p:cNvSpPr txBox="1"/>
          <p:nvPr/>
        </p:nvSpPr>
        <p:spPr>
          <a:xfrm>
            <a:off x="2209652" y="4070269"/>
            <a:ext cx="4860300" cy="622200"/>
          </a:xfrm>
          <a:prstGeom prst="rect">
            <a:avLst/>
          </a:prstGeom>
          <a:noFill/>
          <a:ln>
            <a:noFill/>
          </a:ln>
        </p:spPr>
        <p:txBody>
          <a:bodyPr anchorCtr="0" anchor="t" bIns="64975" lIns="64975" spcFirstLastPara="1" rIns="64975" wrap="square" tIns="64975">
            <a:spAutoFit/>
          </a:bodyPr>
          <a:lstStyle/>
          <a:p>
            <a:pPr indent="0" lvl="0" marL="0" rtl="0" algn="ctr">
              <a:spcBef>
                <a:spcPts val="0"/>
              </a:spcBef>
              <a:spcAft>
                <a:spcPts val="0"/>
              </a:spcAft>
              <a:buNone/>
            </a:pPr>
            <a:r>
              <a:rPr b="1" lang="en" sz="1594" u="sng">
                <a:solidFill>
                  <a:schemeClr val="hlink"/>
                </a:solidFill>
                <a:latin typeface="IBM Plex Sans"/>
                <a:ea typeface="IBM Plex Sans"/>
                <a:cs typeface="IBM Plex Sans"/>
                <a:sym typeface="IBM Plex Sans"/>
                <a:hlinkClick r:id="rId5"/>
              </a:rPr>
              <a:t>https://www.menti.com/alheo8635fx4</a:t>
            </a:r>
            <a:endParaRPr b="1" sz="1594" u="sng">
              <a:solidFill>
                <a:srgbClr val="E4002C"/>
              </a:solidFill>
              <a:latin typeface="IBM Plex Sans"/>
              <a:ea typeface="IBM Plex Sans"/>
              <a:cs typeface="IBM Plex Sans"/>
              <a:sym typeface="IBM Plex Sans"/>
            </a:endParaRPr>
          </a:p>
          <a:p>
            <a:pPr indent="0" lvl="0" marL="0" rtl="0" algn="ctr">
              <a:spcBef>
                <a:spcPts val="0"/>
              </a:spcBef>
              <a:spcAft>
                <a:spcPts val="0"/>
              </a:spcAft>
              <a:buNone/>
            </a:pPr>
            <a:r>
              <a:rPr b="1" lang="en" sz="1594">
                <a:solidFill>
                  <a:schemeClr val="dk1"/>
                </a:solidFill>
                <a:latin typeface="IBM Plex Sans"/>
                <a:ea typeface="IBM Plex Sans"/>
                <a:cs typeface="IBM Plex Sans"/>
                <a:sym typeface="IBM Plex Sans"/>
              </a:rPr>
              <a:t>Or go to Menti.com and type this code </a:t>
            </a:r>
            <a:r>
              <a:rPr b="1" lang="en" sz="1594">
                <a:solidFill>
                  <a:srgbClr val="E4002C"/>
                </a:solidFill>
                <a:latin typeface="IBM Plex Sans"/>
                <a:ea typeface="IBM Plex Sans"/>
                <a:cs typeface="IBM Plex Sans"/>
                <a:sym typeface="IBM Plex Sans"/>
              </a:rPr>
              <a:t>3251 5951</a:t>
            </a:r>
            <a:endParaRPr b="1" sz="1594">
              <a:solidFill>
                <a:srgbClr val="E4002C"/>
              </a:solidFill>
              <a:latin typeface="IBM Plex Sans"/>
              <a:ea typeface="IBM Plex Sans"/>
              <a:cs typeface="IBM Plex Sans"/>
              <a:sym typeface="IBM Plex Sans"/>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p52"/>
          <p:cNvSpPr txBox="1"/>
          <p:nvPr>
            <p:ph type="title"/>
          </p:nvPr>
        </p:nvSpPr>
        <p:spPr>
          <a:xfrm>
            <a:off x="311700" y="2926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220"/>
              <a:t>The research “cycle”</a:t>
            </a:r>
            <a:endParaRPr b="1" sz="2220"/>
          </a:p>
        </p:txBody>
      </p:sp>
      <p:pic>
        <p:nvPicPr>
          <p:cNvPr id="252" name="Google Shape;252;p52"/>
          <p:cNvPicPr preferRelativeResize="0"/>
          <p:nvPr/>
        </p:nvPicPr>
        <p:blipFill>
          <a:blip r:embed="rId3">
            <a:alphaModFix/>
          </a:blip>
          <a:stretch>
            <a:fillRect/>
          </a:stretch>
        </p:blipFill>
        <p:spPr>
          <a:xfrm>
            <a:off x="152400" y="1017725"/>
            <a:ext cx="8839202" cy="3255627"/>
          </a:xfrm>
          <a:prstGeom prst="rect">
            <a:avLst/>
          </a:prstGeom>
          <a:noFill/>
          <a:ln>
            <a:noFill/>
          </a:ln>
          <a:effectLst>
            <a:outerShdw blurRad="57150" rotWithShape="0" algn="bl" dir="5400000" dist="19050">
              <a:srgbClr val="000000">
                <a:alpha val="50000"/>
              </a:srgbClr>
            </a:outerShdw>
          </a:effectLst>
        </p:spPr>
      </p:pic>
      <p:sp>
        <p:nvSpPr>
          <p:cNvPr id="253" name="Google Shape;253;p52"/>
          <p:cNvSpPr txBox="1"/>
          <p:nvPr/>
        </p:nvSpPr>
        <p:spPr>
          <a:xfrm>
            <a:off x="1929738" y="4477522"/>
            <a:ext cx="5284500" cy="492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000">
                <a:latin typeface="IBM Plex Sans"/>
                <a:ea typeface="IBM Plex Sans"/>
                <a:cs typeface="IBM Plex Sans"/>
                <a:sym typeface="IBM Plex Sans"/>
              </a:rPr>
              <a:t>Module 5, Lesson 4 of </a:t>
            </a:r>
            <a:r>
              <a:rPr b="1" lang="en" sz="1000">
                <a:latin typeface="IBM Plex Sans"/>
                <a:ea typeface="IBM Plex Sans"/>
                <a:cs typeface="IBM Plex Sans"/>
                <a:sym typeface="IBM Plex Sans"/>
              </a:rPr>
              <a:t>NASA TOPS Open Science 101</a:t>
            </a:r>
            <a:r>
              <a:rPr lang="en" sz="1000">
                <a:latin typeface="IBM Plex Sans"/>
                <a:ea typeface="IBM Plex Sans"/>
                <a:cs typeface="IBM Plex Sans"/>
                <a:sym typeface="IBM Plex Sans"/>
              </a:rPr>
              <a:t>, 2023-12-06 (v 1.0.0) - </a:t>
            </a:r>
            <a:r>
              <a:rPr lang="en" sz="1000" u="sng">
                <a:solidFill>
                  <a:schemeClr val="hlink"/>
                </a:solidFill>
                <a:latin typeface="IBM Plex Sans"/>
                <a:ea typeface="IBM Plex Sans"/>
                <a:cs typeface="IBM Plex Sans"/>
                <a:sym typeface="IBM Plex Sans"/>
                <a:hlinkClick r:id="rId4"/>
              </a:rPr>
              <a:t>CC BY 4.0 </a:t>
            </a:r>
            <a:endParaRPr sz="1000">
              <a:latin typeface="IBM Plex Sans"/>
              <a:ea typeface="IBM Plex Sans"/>
              <a:cs typeface="IBM Plex Sans"/>
              <a:sym typeface="IBM Plex Sans"/>
            </a:endParaRPr>
          </a:p>
          <a:p>
            <a:pPr indent="0" lvl="0" marL="0" rtl="0" algn="ctr">
              <a:spcBef>
                <a:spcPts val="0"/>
              </a:spcBef>
              <a:spcAft>
                <a:spcPts val="0"/>
              </a:spcAft>
              <a:buNone/>
            </a:pPr>
            <a:r>
              <a:rPr lang="en" sz="1000">
                <a:latin typeface="IBM Plex Sans"/>
                <a:ea typeface="IBM Plex Sans"/>
                <a:cs typeface="IBM Plex Sans"/>
                <a:sym typeface="IBM Plex Sans"/>
              </a:rPr>
              <a:t>Zenodo </a:t>
            </a:r>
            <a:r>
              <a:rPr lang="en" sz="1000" u="sng">
                <a:solidFill>
                  <a:schemeClr val="hlink"/>
                </a:solidFill>
                <a:latin typeface="IBM Plex Sans"/>
                <a:ea typeface="IBM Plex Sans"/>
                <a:cs typeface="IBM Plex Sans"/>
                <a:sym typeface="IBM Plex Sans"/>
                <a:hlinkClick r:id="rId5"/>
              </a:rPr>
              <a:t>10.5281/zenodo.10161527</a:t>
            </a:r>
            <a:endParaRPr sz="1000">
              <a:latin typeface="IBM Plex Sans"/>
              <a:ea typeface="IBM Plex Sans"/>
              <a:cs typeface="IBM Plex Sans"/>
              <a:sym typeface="IBM Plex Sans"/>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4002C"/>
      </a:accent1>
      <a:accent2>
        <a:srgbClr val="212121"/>
      </a:accent2>
      <a:accent3>
        <a:srgbClr val="78909C"/>
      </a:accent3>
      <a:accent4>
        <a:srgbClr val="FFAB40"/>
      </a:accent4>
      <a:accent5>
        <a:srgbClr val="0097A7"/>
      </a:accent5>
      <a:accent6>
        <a:srgbClr val="EEFF41"/>
      </a:accent6>
      <a:hlink>
        <a:srgbClr val="E4002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E4002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